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김선준 / 학생 / 전기·정보공학부"/>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2C3593-48DE-4DA3-B4C5-0038D6340435}">
  <a:tblStyle styleId="{952C3593-48DE-4DA3-B4C5-0038D63404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slide" Target="slides/slide39.xml"/><Relationship Id="rId23" Type="http://schemas.openxmlformats.org/officeDocument/2006/relationships/slide" Target="slides/slide16.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slide" Target="slides/slide40.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2-15T13:59:24.551">
    <p:pos x="313" y="233"/>
    <p:text>graph가 각 emotion끼리만 연결되어 있다는 것도 알려줘야 할 것 같습니다</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안녕하세요, team4 final 발표를 맡은 박지호, 박종석 입니다.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저희 팀의 어플의 이름은 facemoji로 얼굴 표정을 바탕으로 사용자의 감정을 나타내 주는 emoji를 찾을 수 있는 키보드 어플을 개발했습니다</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0a7161a7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0a7161a7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이제 전반적인 시스템 아키텍쳐에 대해 설명하도록 하겠습니다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0a7161a79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0a7161a79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시스템의 내부 구조를 data의 흐름을 중심으로 도식화하면 다음과 같습니다.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먼저 시스템이 동작하기 전에, 유사성이 높고 같은 감정으로 분류된 emoji들끼리 연결된 graph가 static하게 database에 저장</a:t>
            </a:r>
            <a:r>
              <a:rPr lang="ko">
                <a:solidFill>
                  <a:schemeClr val="dk1"/>
                </a:solidFill>
              </a:rPr>
              <a:t>됩</a:t>
            </a:r>
            <a:r>
              <a:rPr lang="ko">
                <a:solidFill>
                  <a:schemeClr val="dk1"/>
                </a:solidFill>
              </a:rPr>
              <a:t>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graph는 총 7개이며</a:t>
            </a:r>
            <a:r>
              <a:rPr lang="ko">
                <a:solidFill>
                  <a:schemeClr val="dk1"/>
                </a:solidFill>
              </a:rPr>
              <a:t> 각각 Angry, Disgust, Fear, Happiness, Neutral, Sadness, Surprise 감정의 emoji 들이 연결되어 있는 그래프 입니다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한글, 영어, 특수문자와 같은 일반적인 키보드 입력은 기존의 키보드와 동일하게 처리됩니다.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그런데 emoji를 탐색하는 특정 모드에 들어가면, 전면 카메라로부터 얼굴을 담은 video input이 들어오는데, 이는 detect face model에 의해 얼굴 부분만 추출되어 Face to Emotion CNN Model에 전달됩니다.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CNN Model은 detected된 face를 분석하여  Angry, Disgust, Fear, Happiness, Neutral, Sadness, Surprise 중 하나의 감정으로 mapping하고 각 감정을 나타내는 대표 emoji를 출력합니다.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이후 mapping된 emoji와 그것과 유사한, graph 상에서 인접한 emoji들을 이러한 subgraph과 같은 형태로 유저에게 전달하고,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유저로부터 짧은 터치나 긴 슬라이드 등의 입력을 받아서 emoji를 선택하거나 다른 emoji로 탐색을 이어나가게 됩니다.</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0a7161a79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0a7161a79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이번에는 emoji 그래프 구축했던 과정에 대해 설명하겠습니다.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저희는 플랫폼별 emoji들의 형태가 조금씩 다르다는 것을 파악하고, 어떤 플랫폼에서 사용하더라도 적절한 emoji를 추천해줄 수 있도록 그래프를 설계하고자 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그러기 위해서 2가지 사전 작업을 진행 하였습니다.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첫번째로는 Apple, Facebook, Google, Samsung, Twitter 이 5개의 플랫폼의 emoji의 이미지들을 수집하고 플랫폼 별로 SSIM 방법을 사용하여 emoji들 사이의 유사도를 측정하고,</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측정된 정보를 바탕으로 </a:t>
            </a:r>
            <a:r>
              <a:rPr lang="ko">
                <a:solidFill>
                  <a:schemeClr val="dk1"/>
                </a:solidFill>
              </a:rPr>
              <a:t>모든 플랫폼에 공통적으로 포함된 유사도가 높은 top n개의 emoji를 알아냈습니다.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두번째는 얼굴의 감정을 나타내는 95개의 emoji들을 emotion wheel에 나타난 감정에 따라 angry, disgust, fear, happiness, neutral, sadness, surprise 7개로 나누고 이렇게 나눠진 emoji들을</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다시 3개의 감정으로 세분화 하여 나눴습니다.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그 후 </a:t>
            </a:r>
            <a:r>
              <a:rPr lang="ko">
                <a:solidFill>
                  <a:schemeClr val="dk1"/>
                </a:solidFill>
              </a:rPr>
              <a:t> 7개의 감정으로 나누어진  emoji의 그룹들 각각에 대해 유사도 순위를 기반으로 하여 emoji를 연결한 그래프를 만들었습니다.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이런 과정으로 emoji 그래프를 설계한 이유는 다음과 같습니다.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a:t>
            </a:r>
            <a:r>
              <a:rPr lang="ko">
                <a:solidFill>
                  <a:schemeClr val="dk1"/>
                </a:solidFill>
              </a:rPr>
              <a:t>Apple, Facebook, Google, Samsung, Twitter 이 5개의 플랫폼에서 공통적으로 높은 값을 가지는 top n의 emoji들을 찾아내고 연결함으로써 보편성을 갖고자 하였습니다.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그리고 emotion-wheel에 기반하여 emoji들의 감정을 세분화 하여 유사한 감정의 emoji들을 추천할 수 있도록 만들었습니다.</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0a7161a79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0a7161a79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프로젝트를 진행하면서 나타난 문제들은 주로 emoji를 graph로 어떻게 연결할 것인가와 detect된 얼굴을 어떻게 감정으로 맵핑할지에 관한 것 이었습니다.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System architecture에서 설명 드린 것처럼 detect된 얼굴은 Cnn모델을 이용하여 감정으로 맵핑하는 것에 성공했지만, customization이라는 문제도 남아있었습니다.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지금부터 위와 같은 문제를 어떻게 해결하였는지에 대해 설명 하도록 하겠습니다.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7a4d24b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7a4d24b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t>얼굴</a:t>
            </a:r>
            <a:r>
              <a:rPr lang="ko"/>
              <a:t>인식을 통해서 이모지를 추천받는 것은 꽤나 직관적인 사용자 경험이지만</a:t>
            </a:r>
            <a:endParaRPr/>
          </a:p>
          <a:p>
            <a:pPr indent="0" lvl="0" marL="0" rtl="0" algn="just">
              <a:lnSpc>
                <a:spcPct val="150000"/>
              </a:lnSpc>
              <a:spcBef>
                <a:spcPts val="0"/>
              </a:spcBef>
              <a:spcAft>
                <a:spcPts val="0"/>
              </a:spcAft>
              <a:buClr>
                <a:schemeClr val="dk1"/>
              </a:buClr>
              <a:buSzPts val="1100"/>
              <a:buFont typeface="Arial"/>
              <a:buNone/>
            </a:pPr>
            <a:r>
              <a:rPr lang="ko"/>
              <a:t> 추천받은 이모지를 중심으로 그래프를 탐색하는 경험은 그리 직관적으로 바로 꺠우치기는 어려운 조작일 수 있었습니다.</a:t>
            </a:r>
            <a:endParaRPr/>
          </a:p>
          <a:p>
            <a:pPr indent="0" lvl="0" marL="0" rtl="0" algn="just">
              <a:lnSpc>
                <a:spcPct val="150000"/>
              </a:lnSpc>
              <a:spcBef>
                <a:spcPts val="0"/>
              </a:spcBef>
              <a:spcAft>
                <a:spcPts val="0"/>
              </a:spcAft>
              <a:buClr>
                <a:schemeClr val="dk1"/>
              </a:buClr>
              <a:buSzPts val="1100"/>
              <a:buFont typeface="Arial"/>
              <a:buNone/>
            </a:pPr>
            <a:r>
              <a:rPr lang="ko"/>
              <a:t>그렇기 때문에 저희는 직관성이라는 저희 앱에서 가장 중요한 측면을 이모지 탐색에서도 그대로 유지할 수 있도록 노력했습니다.</a:t>
            </a:r>
            <a:endParaRPr/>
          </a:p>
          <a:p>
            <a:pPr indent="0" lvl="0" marL="0" rtl="0" algn="just">
              <a:lnSpc>
                <a:spcPct val="150000"/>
              </a:lnSpc>
              <a:spcBef>
                <a:spcPts val="0"/>
              </a:spcBef>
              <a:spcAft>
                <a:spcPts val="0"/>
              </a:spcAft>
              <a:buClr>
                <a:schemeClr val="dk1"/>
              </a:buClr>
              <a:buSzPts val="1100"/>
              <a:buFont typeface="Arial"/>
              <a:buNone/>
            </a:pPr>
            <a:r>
              <a:rPr lang="ko"/>
              <a:t>그 결과 대다수의 사용자가 경험해 본 적 있는 부채꼴 모양의 메뉴에서 스와이핑을 하며 탐색하는 직관적인 ui를 고안해낼 수 있었습니다.</a:t>
            </a:r>
            <a:endParaRPr/>
          </a:p>
          <a:p>
            <a:pPr indent="0" lvl="0" marL="0" rtl="0" algn="just">
              <a:lnSpc>
                <a:spcPct val="150000"/>
              </a:lnSpc>
              <a:spcBef>
                <a:spcPts val="0"/>
              </a:spcBef>
              <a:spcAft>
                <a:spcPts val="0"/>
              </a:spcAft>
              <a:buClr>
                <a:schemeClr val="dk1"/>
              </a:buClr>
              <a:buSzPts val="1100"/>
              <a:buFont typeface="Arial"/>
              <a:buNone/>
            </a:pPr>
            <a:r>
              <a:rPr lang="ko"/>
              <a:t>그리고 다양한 애니메이션 효과를 이용해서 조작하며 사용자들이 재미를 느낄 수 있도록 했습니다.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775d09e9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775d09e9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t>감정</a:t>
            </a:r>
            <a:r>
              <a:rPr lang="ko"/>
              <a:t>을 인식하는 딥러닝 모델을 가져왔지만 이것이 모든 사람들의 얼굴에 대한 정답만을 내는 것은 아니었습니다.</a:t>
            </a:r>
            <a:endParaRPr/>
          </a:p>
          <a:p>
            <a:pPr indent="0" lvl="0" marL="0" rtl="0" algn="just">
              <a:lnSpc>
                <a:spcPct val="150000"/>
              </a:lnSpc>
              <a:spcBef>
                <a:spcPts val="0"/>
              </a:spcBef>
              <a:spcAft>
                <a:spcPts val="0"/>
              </a:spcAft>
              <a:buClr>
                <a:schemeClr val="dk1"/>
              </a:buClr>
              <a:buSzPts val="1100"/>
              <a:buFont typeface="Arial"/>
              <a:buNone/>
            </a:pPr>
            <a:r>
              <a:rPr lang="ko"/>
              <a:t>따라서 저희는 각 저희가 inference하는 7가지의 감정에 대해서 사용자가 customization할 수 있도록 했습니다.</a:t>
            </a:r>
            <a:endParaRPr/>
          </a:p>
          <a:p>
            <a:pPr indent="0" lvl="0" marL="0" rtl="0" algn="just">
              <a:lnSpc>
                <a:spcPct val="150000"/>
              </a:lnSpc>
              <a:spcBef>
                <a:spcPts val="0"/>
              </a:spcBef>
              <a:spcAft>
                <a:spcPts val="0"/>
              </a:spcAft>
              <a:buClr>
                <a:schemeClr val="dk1"/>
              </a:buClr>
              <a:buSzPts val="1100"/>
              <a:buFont typeface="Arial"/>
              <a:buNone/>
            </a:pPr>
            <a:r>
              <a:rPr lang="ko"/>
              <a:t>표정이 잘 안 나오는 듯한 감정에 대한 가중치를 올려서 그 emoji가 더 잘 나올 수 있게 바꿨습니다.</a:t>
            </a:r>
            <a:endParaRPr/>
          </a:p>
          <a:p>
            <a:pPr indent="0" lvl="0" marL="0" rtl="0" algn="just">
              <a:lnSpc>
                <a:spcPct val="150000"/>
              </a:lnSpc>
              <a:spcBef>
                <a:spcPts val="0"/>
              </a:spcBef>
              <a:spcAft>
                <a:spcPts val="0"/>
              </a:spcAft>
              <a:buClr>
                <a:schemeClr val="dk1"/>
              </a:buClr>
              <a:buSzPts val="1100"/>
              <a:buFont typeface="Arial"/>
              <a:buNone/>
            </a:pPr>
            <a:r>
              <a:rPr lang="ko"/>
              <a:t>저희 조 내에서 테스트해본 결과 확실히 부정적인 감정에 대한 emoji가 추천이 덜하다는 느낌을 받았었는데, 가중치를 조절함으로써 더 쉽게 원하는 emoji를</a:t>
            </a:r>
            <a:endParaRPr/>
          </a:p>
          <a:p>
            <a:pPr indent="0" lvl="0" marL="0" rtl="0" algn="just">
              <a:lnSpc>
                <a:spcPct val="150000"/>
              </a:lnSpc>
              <a:spcBef>
                <a:spcPts val="0"/>
              </a:spcBef>
              <a:spcAft>
                <a:spcPts val="0"/>
              </a:spcAft>
              <a:buClr>
                <a:schemeClr val="dk1"/>
              </a:buClr>
              <a:buSzPts val="1100"/>
              <a:buFont typeface="Arial"/>
              <a:buNone/>
            </a:pPr>
            <a:r>
              <a:rPr lang="ko"/>
              <a:t>얻을 수 있게 되었습니다.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775d09e9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775d09e9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t>저희는 사용자별 customization을 제공하기 위하여 각 감정별 민감도를 사용자가 직접 조절할 수 있도록 하였습니다.</a:t>
            </a:r>
            <a:endParaRPr/>
          </a:p>
          <a:p>
            <a:pPr indent="0" lvl="0" marL="0" rtl="0" algn="just">
              <a:lnSpc>
                <a:spcPct val="150000"/>
              </a:lnSpc>
              <a:spcBef>
                <a:spcPts val="0"/>
              </a:spcBef>
              <a:spcAft>
                <a:spcPts val="0"/>
              </a:spcAft>
              <a:buClr>
                <a:schemeClr val="dk1"/>
              </a:buClr>
              <a:buSzPts val="1100"/>
              <a:buFont typeface="Arial"/>
              <a:buNone/>
            </a:pPr>
            <a:r>
              <a:rPr lang="ko"/>
              <a:t>이렇게 조절된 값들은 Cnn에 모델에서 얼굴에 대한 감정 결과가 나올 때 이용되어야 했고, 따라서 tflite model과 값을 공유할 수</a:t>
            </a:r>
            <a:endParaRPr/>
          </a:p>
          <a:p>
            <a:pPr indent="0" lvl="0" marL="0" rtl="0" algn="just">
              <a:lnSpc>
                <a:spcPct val="150000"/>
              </a:lnSpc>
              <a:spcBef>
                <a:spcPts val="0"/>
              </a:spcBef>
              <a:spcAft>
                <a:spcPts val="0"/>
              </a:spcAft>
              <a:buClr>
                <a:schemeClr val="dk1"/>
              </a:buClr>
              <a:buSzPts val="1100"/>
              <a:buFont typeface="Arial"/>
              <a:buNone/>
            </a:pPr>
            <a:r>
              <a:rPr lang="ko"/>
              <a:t>있는 방법이 필요했습니다. </a:t>
            </a:r>
            <a:endParaRPr/>
          </a:p>
          <a:p>
            <a:pPr indent="0" lvl="0" marL="0" rtl="0" algn="just">
              <a:lnSpc>
                <a:spcPct val="150000"/>
              </a:lnSpc>
              <a:spcBef>
                <a:spcPts val="0"/>
              </a:spcBef>
              <a:spcAft>
                <a:spcPts val="0"/>
              </a:spcAft>
              <a:buClr>
                <a:schemeClr val="dk1"/>
              </a:buClr>
              <a:buSzPts val="1100"/>
              <a:buFont typeface="Arial"/>
              <a:buNone/>
            </a:pPr>
            <a:r>
              <a:rPr lang="ko"/>
              <a:t>이러한 문제를 해결하기 위해 SharePreference 객체를 이용하여 앱 전체에서  조절된 값들을 이용할 수 있도록 함으로써 문제를</a:t>
            </a:r>
            <a:endParaRPr/>
          </a:p>
          <a:p>
            <a:pPr indent="0" lvl="0" marL="0" rtl="0" algn="just">
              <a:lnSpc>
                <a:spcPct val="150000"/>
              </a:lnSpc>
              <a:spcBef>
                <a:spcPts val="0"/>
              </a:spcBef>
              <a:spcAft>
                <a:spcPts val="0"/>
              </a:spcAft>
              <a:buClr>
                <a:schemeClr val="dk1"/>
              </a:buClr>
              <a:buSzPts val="1100"/>
              <a:buFont typeface="Arial"/>
              <a:buNone/>
            </a:pPr>
            <a:r>
              <a:rPr lang="ko"/>
              <a:t>해결하였습니다.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7a4d24b8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7a4d24b8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t>저희 팀은 각 감정 별 이모지은 연관 관계를 저장하는 방식으로 그래프를 선택하였습니다. 때문에 이런 그래프를 만드는 것과 관련한 challenging이 있었습니다.</a:t>
            </a:r>
            <a:endParaRPr/>
          </a:p>
          <a:p>
            <a:pPr indent="0" lvl="0" marL="0" rtl="0" algn="just">
              <a:lnSpc>
                <a:spcPct val="150000"/>
              </a:lnSpc>
              <a:spcBef>
                <a:spcPts val="0"/>
              </a:spcBef>
              <a:spcAft>
                <a:spcPts val="0"/>
              </a:spcAft>
              <a:buClr>
                <a:schemeClr val="dk1"/>
              </a:buClr>
              <a:buSzPts val="1100"/>
              <a:buFont typeface="Arial"/>
              <a:buNone/>
            </a:pPr>
            <a:r>
              <a:rPr lang="ko"/>
              <a:t>일단 emoij를 어떤 기준으로 연결해야 할지 고민했으며, 그 다음에는 같은 감정 그룹에 속한 emoji들이 모두 연결되도록 하기 위해 고민했습니다.</a:t>
            </a:r>
            <a:endParaRPr/>
          </a:p>
          <a:p>
            <a:pPr indent="0" lvl="0" marL="0" rtl="0" algn="just">
              <a:lnSpc>
                <a:spcPct val="150000"/>
              </a:lnSpc>
              <a:spcBef>
                <a:spcPts val="0"/>
              </a:spcBef>
              <a:spcAft>
                <a:spcPts val="0"/>
              </a:spcAft>
              <a:buClr>
                <a:schemeClr val="dk1"/>
              </a:buClr>
              <a:buSzPts val="1100"/>
              <a:buFont typeface="Arial"/>
              <a:buNone/>
            </a:pPr>
            <a:r>
              <a:rPr lang="ko"/>
              <a:t>같은 감정 그룹의 이모지들이 모두 연결되어야만 사용자가 본인이 원하는 emoji를 결국에는 찾을 수 있기 때문입니다.</a:t>
            </a:r>
            <a:endParaRPr/>
          </a:p>
          <a:p>
            <a:pPr indent="0" lvl="0" marL="0" rtl="0" algn="just">
              <a:lnSpc>
                <a:spcPct val="150000"/>
              </a:lnSpc>
              <a:spcBef>
                <a:spcPts val="0"/>
              </a:spcBef>
              <a:spcAft>
                <a:spcPts val="0"/>
              </a:spcAft>
              <a:buClr>
                <a:schemeClr val="dk1"/>
              </a:buClr>
              <a:buSzPts val="1100"/>
              <a:buFont typeface="Arial"/>
              <a:buNone/>
            </a:pPr>
            <a:r>
              <a:t/>
            </a:r>
            <a:endParaRPr/>
          </a:p>
          <a:p>
            <a:pPr indent="0" lvl="0" marL="0" rtl="0" algn="just">
              <a:lnSpc>
                <a:spcPct val="150000"/>
              </a:lnSpc>
              <a:spcBef>
                <a:spcPts val="0"/>
              </a:spcBef>
              <a:spcAft>
                <a:spcPts val="0"/>
              </a:spcAft>
              <a:buClr>
                <a:schemeClr val="dk1"/>
              </a:buClr>
              <a:buSzPts val="1100"/>
              <a:buFont typeface="Arial"/>
              <a:buNone/>
            </a:pPr>
            <a:r>
              <a:rPr lang="ko"/>
              <a:t>위와 같은 문제를 해결하기 위해 우선</a:t>
            </a:r>
            <a:endParaRPr/>
          </a:p>
          <a:p>
            <a:pPr indent="0" lvl="0" marL="0" rtl="0" algn="just">
              <a:lnSpc>
                <a:spcPct val="150000"/>
              </a:lnSpc>
              <a:spcBef>
                <a:spcPts val="0"/>
              </a:spcBef>
              <a:spcAft>
                <a:spcPts val="0"/>
              </a:spcAft>
              <a:buClr>
                <a:schemeClr val="dk1"/>
              </a:buClr>
              <a:buSzPts val="1100"/>
              <a:buFont typeface="Arial"/>
              <a:buNone/>
            </a:pPr>
            <a:r>
              <a:rPr lang="ko"/>
              <a:t>이모지들의 사이의 유사도를 SSIM 방식으로 측정하고 </a:t>
            </a:r>
            <a:endParaRPr/>
          </a:p>
          <a:p>
            <a:pPr indent="0" lvl="0" marL="0" rtl="0" algn="just">
              <a:lnSpc>
                <a:spcPct val="150000"/>
              </a:lnSpc>
              <a:spcBef>
                <a:spcPts val="0"/>
              </a:spcBef>
              <a:spcAft>
                <a:spcPts val="0"/>
              </a:spcAft>
              <a:buClr>
                <a:schemeClr val="dk1"/>
              </a:buClr>
              <a:buSzPts val="1100"/>
              <a:buFont typeface="Arial"/>
              <a:buNone/>
            </a:pPr>
            <a:r>
              <a:rPr lang="ko"/>
              <a:t>7개의 감정으로 나누어졌던 emoji들은 다시 감정별로 3단계로 나누었습니다.</a:t>
            </a:r>
            <a:endParaRPr/>
          </a:p>
          <a:p>
            <a:pPr indent="0" lvl="0" marL="0" rtl="0" algn="just">
              <a:lnSpc>
                <a:spcPct val="150000"/>
              </a:lnSpc>
              <a:spcBef>
                <a:spcPts val="0"/>
              </a:spcBef>
              <a:spcAft>
                <a:spcPts val="0"/>
              </a:spcAft>
              <a:buClr>
                <a:schemeClr val="dk1"/>
              </a:buClr>
              <a:buSzPts val="1100"/>
              <a:buFont typeface="Arial"/>
              <a:buNone/>
            </a:pPr>
            <a:r>
              <a:rPr lang="ko"/>
              <a:t>그 다음 emoji들을 연결할 때 1개의 emoji는 서로 다른 5개의 emoji에 연결 하였는데 연결시 SSIM 방법의 측정 결과를 바탕으로5개 중 3개는 같은 감정 단계의 이모지에 연결하였고, 2개는 다른 감정 단계(위 또는 아래)의 이모지에 연결하였습니다.</a:t>
            </a:r>
            <a:endParaRPr/>
          </a:p>
          <a:p>
            <a:pPr indent="0" lvl="0" marL="0" rtl="0" algn="just">
              <a:lnSpc>
                <a:spcPct val="15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7a4d24b8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7a4d24b8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그러나 이렇게 할 때 같은 감정 그룹의 이모지 임에도 불구 하고 연결되지 않는 이모지가 생기는 문제가 발생하였습니다.</a:t>
            </a:r>
            <a:endParaRPr/>
          </a:p>
          <a:p>
            <a:pPr indent="0" lvl="0" marL="0" rtl="0" algn="l">
              <a:spcBef>
                <a:spcPts val="0"/>
              </a:spcBef>
              <a:spcAft>
                <a:spcPts val="0"/>
              </a:spcAft>
              <a:buNone/>
            </a:pPr>
            <a:r>
              <a:rPr lang="ko"/>
              <a:t>그래서 1개의 이모지를 5개의 서로 다른 이모지에 연결할 때 SSIM 측정결과 뿐만 아니라 한 번이라도 연결되어 있는지의 여부도 함께</a:t>
            </a:r>
            <a:endParaRPr/>
          </a:p>
          <a:p>
            <a:pPr indent="0" lvl="0" marL="0" rtl="0" algn="l">
              <a:spcBef>
                <a:spcPts val="0"/>
              </a:spcBef>
              <a:spcAft>
                <a:spcPts val="0"/>
              </a:spcAft>
              <a:buNone/>
            </a:pPr>
            <a:r>
              <a:rPr lang="ko"/>
              <a:t>고려하여 이모지를 연결하도록 하였습니다. </a:t>
            </a:r>
            <a:endParaRPr/>
          </a:p>
          <a:p>
            <a:pPr indent="0" lvl="0" marL="0" rtl="0" algn="l">
              <a:spcBef>
                <a:spcPts val="0"/>
              </a:spcBef>
              <a:spcAft>
                <a:spcPts val="0"/>
              </a:spcAft>
              <a:buNone/>
            </a:pPr>
            <a:r>
              <a:rPr lang="ko"/>
              <a:t>유저가 모든 이모지를 탐색할 수 있어야 한다에 더 우선순위를 두었기 때문에 SSIM 측정결과와, 한번이라도 연결 되었는지의 여부를 함께 고려할</a:t>
            </a:r>
            <a:endParaRPr/>
          </a:p>
          <a:p>
            <a:pPr indent="0" lvl="0" marL="0" rtl="0" algn="l">
              <a:spcBef>
                <a:spcPts val="0"/>
              </a:spcBef>
              <a:spcAft>
                <a:spcPts val="0"/>
              </a:spcAft>
              <a:buNone/>
            </a:pPr>
            <a:r>
              <a:rPr lang="ko"/>
              <a:t>때 후자에 우선순위를 두고 그래프를 만들었습니다.</a:t>
            </a:r>
            <a:endParaRPr/>
          </a:p>
          <a:p>
            <a:pPr indent="0" lvl="0" marL="0" rtl="0" algn="l">
              <a:spcBef>
                <a:spcPts val="0"/>
              </a:spcBef>
              <a:spcAft>
                <a:spcPts val="0"/>
              </a:spcAft>
              <a:buNone/>
            </a:pPr>
            <a:r>
              <a:rPr lang="ko"/>
              <a:t>추가적으로 이모지의 그래프를 직접 관찰하며 맥락상 연결되어야 하지만 연결되지 않은 것들아픔과 졸림), 연결되 edge가 너무 많은 애들, adj 최대화 작업을 통해</a:t>
            </a:r>
            <a:endParaRPr/>
          </a:p>
          <a:p>
            <a:pPr indent="0" lvl="0" marL="0" rtl="0" algn="l">
              <a:spcBef>
                <a:spcPts val="0"/>
              </a:spcBef>
              <a:spcAft>
                <a:spcPts val="0"/>
              </a:spcAft>
              <a:buNone/>
            </a:pPr>
            <a:r>
              <a:rPr lang="ko"/>
              <a:t>이모지 그래프가 더 효율적으로 search 할 수 있도록 만들었습니다.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7a4d24b8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7a4d24b8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ko">
                <a:solidFill>
                  <a:schemeClr val="dk1"/>
                </a:solidFill>
              </a:rPr>
              <a:t>hreshold를 정하여 통계를 내보기도 하고 유사도 결과를 visualization 하여 직접 눈으로 확인하며 어떤 방법이 사람이 유사하다고 인식하는 것과 가장 비슷하게 나타내는지 확인하기도 했습니다. </a:t>
            </a:r>
            <a:endParaRPr>
              <a:solidFill>
                <a:schemeClr val="dk1"/>
              </a:solidFill>
            </a:endParaRPr>
          </a:p>
          <a:p>
            <a:pPr indent="0" lvl="0" marL="0" rtl="0" algn="l">
              <a:lnSpc>
                <a:spcPct val="115000"/>
              </a:lnSpc>
              <a:spcBef>
                <a:spcPts val="1200"/>
              </a:spcBef>
              <a:spcAft>
                <a:spcPts val="0"/>
              </a:spcAft>
              <a:buNone/>
            </a:pPr>
            <a:r>
              <a:rPr lang="ko">
                <a:solidFill>
                  <a:schemeClr val="dk1"/>
                </a:solidFill>
              </a:rPr>
              <a:t>최종적으로 5개의 플랫폼(Apple, Google, Samsung, Twitter, Facebook)과 각 플랫폼 별로 5가지 방식(psnr, rmse, sam, sre, ssim)으로 유사도를 측정한 뒤 각 방법에 대해 k 개중 top n개를 뽑을 때</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ko">
                <a:solidFill>
                  <a:schemeClr val="dk1"/>
                </a:solidFill>
              </a:rPr>
              <a:t> 모든 플랫폼에서 평균적으로 k가 가장 낮게 나타나는 방법을 선택했고 그것이 ssim 입니다.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0af8cdca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0af8cdca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먼저 저희가 facemoji라는 어플을 만들게 된 동기에 대해 설명하도록 하겠습니다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0a7161a79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0a7161a79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0a7161a79_1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0a7161a79_1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그래서 저희 팀의 최종 결과물은,</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한 마디로 말하면 독창적인 emoji interface를 가진 키보드 앱인데,</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동작은 처음에 얼굴이 담긴 video 입력을 받아다가</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대응되는 대표 emoji와 유사한 emoji들을 추천해주는데,</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graph에서 탐색을 하듯이 emoji의 graph를 탐색할 수 있고</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각 감정의 추천 민감도를 customizing 할 수 있는 앱입니다.</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0a7161a79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0a7161a79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09be4bc9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09be4bc9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facemoji 앱의 평가는 accuracy, latency, Ui/ux 이 세 가지 관점에서 볼 수 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먼저 accuracy입니다.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설문 결과를 보여주며 기존의 계획된 accuracy가 달성됨을 보여줌</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마지막으로 새로운 형태의 인터페이스를 소개하는 것이니, UI UX가 매끄럽고 직관적으로 UI/UX를 설계하고자 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특히 이모지가 추천되고 다른 이모지를 탐색하는 부분을 롱 터치 및 드래그를 통해 </a:t>
            </a:r>
            <a:r>
              <a:rPr lang="ko">
                <a:solidFill>
                  <a:schemeClr val="dk1"/>
                </a:solidFill>
              </a:rPr>
              <a:t>유저가 직관적으로 이모지 사이를 이동할 수 있도록 하고</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face detect model과 face recognition model 이 작동하지 않을 때는 카메라 화면이 약간 어둡도록 만들어 유저가 알  수 있도록 만들었습니다.</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775d09e9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775d09e9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먼저 accuracy입니다.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8명의 사람들에게 두 가지 질문을 통해 앱이 얼마나 사용자의 감정을 잘 캐치하여 사용자가 원하는 이모지를 추천해 주는지 정확도를 확인해보고자 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첫번째 질문은 사용자의 감정 민감도 조절 없이 10번의 이모지 추천 중 얼마나 본인이 의도한 감정의 이모지가 추천됐는지에 관한 것이었습니다.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정확도는 약 50% 였으며 꽤 낮은 수치였습니다.</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775d09e9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775d09e9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하지만 사용자가 모델의 감정 민감도를 조정 하였을 때는 약 70%의 정확도가 나왔고 원래 목표였던 80%에는 미치지 못했지만</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775d09e9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775d09e9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775d09e9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775d09e9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latency 측면에서는 face detection model 및 Emotion classification model에 대해서 1초 이내의 latency 가 목표였고 나머지에 대해서는 무시할만한 정도의 latency가 목표였습니다.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현재 Facemoji는  face detection model 및 Emotion classification model 모두 1초 이내로 결과를 내고 있으며, Emotion classification의 경우 평균 0.35초 정도 걸립니다. 그리고 emoji graph traverse를 포함한</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나머지 로직은 사용자의 interaction에 바로 반응이 나올 정도로 낮은 latency를 가지고 있습니다. 따라서 latency 부분은 성공적 이라고 말 할 수 있습니다.</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0775d09e9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0775d09e9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마지막으로 새로운 형태의 인터페이스를 소개하는 것이니, UI UX가 매끄럽고 직관적으로 UI/UX를 설계하고자 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특히 이모지가 추천되고 다른 이모지를 탐색하는 부분을 롱 터치 및 드래그를 통해 유저가 직관적으로 이모지 사이를 이동할 수 있도록 하고</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face detect model과 face recognition model 이 작동하지 않을 때는 카메라 화면이 약간 어둡도록 만들어 유저가 알  수 있도록 만들었습니다.</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74495573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74495573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프로젝트가 중간발표 때와 비교했을 때 어떤 변화가 있었는지를 설명하겠습니다.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09be4bc9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09be4bc9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의사소통 과정에서, 표정, 몸짓, 손짓과 같은 비언어적 표현이나 목소리의 어조와 높낮이 등의 반언어적 표현에는 언어적 표현 못지않게 많은 정보가 담겨 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그래서 기본적으로 텍스트로만 소통이 이뤄지는 인터넷에서 이러한 점을 보완할 필요성이 대두되었고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이런 과정 속에서 지역 플랫폼 상관 없이 모든 사람들이 직관적으로 이해할 수 있는 디지털 언어인 emoji가 출현 했습니다.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775d09e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775d09e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중간발표 때는 사전에 유저로 하여금 initial setting 단계에서 몇 개의 대표적인 emoji에 대해 자신의 표정을</a:t>
            </a:r>
            <a:endParaRPr/>
          </a:p>
          <a:p>
            <a:pPr indent="0" lvl="0" marL="0" rtl="0" algn="l">
              <a:spcBef>
                <a:spcPts val="0"/>
              </a:spcBef>
              <a:spcAft>
                <a:spcPts val="0"/>
              </a:spcAft>
              <a:buNone/>
            </a:pPr>
            <a:r>
              <a:rPr lang="ko"/>
              <a:t>지어 보임으로써 threshold 값을 설정하게 하고 이 값과 detect된 face의 landmark을 이용하여 적절한 emoji를 맵핑하고자 했습니다.</a:t>
            </a:r>
            <a:endParaRPr/>
          </a:p>
          <a:p>
            <a:pPr indent="0" lvl="0" marL="0" rtl="0" algn="l">
              <a:spcBef>
                <a:spcPts val="0"/>
              </a:spcBef>
              <a:spcAft>
                <a:spcPts val="0"/>
              </a:spcAft>
              <a:buNone/>
            </a:pPr>
            <a:r>
              <a:rPr lang="ko"/>
              <a:t>하지만 이 방법은 유저가 사전에 threshold를 설정해야 하는 번거로움과 face landmark로 부터 pattern을 파악하여 emoji로 mapping하기 위한 rule을 짜기에는</a:t>
            </a:r>
            <a:endParaRPr/>
          </a:p>
          <a:p>
            <a:pPr indent="0" lvl="0" marL="0" rtl="0" algn="l">
              <a:spcBef>
                <a:spcPts val="0"/>
              </a:spcBef>
              <a:spcAft>
                <a:spcPts val="0"/>
              </a:spcAft>
              <a:buNone/>
            </a:pPr>
            <a:r>
              <a:rPr lang="ko"/>
              <a:t>너무나 많은 경우가 있다는 것을 확인했고 그래서 방법을 바꾸기로 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또</a:t>
            </a:r>
            <a:r>
              <a:rPr lang="ko"/>
              <a:t>한 현실적으로 대다수의 사람들이 표정이 그렇게까지 다양하진 않아 모든 이모지들을 다 얼굴로 표현하는데에도 무리가 있었습니다.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775d09e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0775d09e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그래서 선택된 방법이 MTCNN 모델</a:t>
            </a:r>
            <a:r>
              <a:rPr lang="ko"/>
              <a:t>을 이용하여 얼굴의 영역을 detection 한 후 emotion recognition MobileNet model을 이용해서</a:t>
            </a:r>
            <a:endParaRPr/>
          </a:p>
          <a:p>
            <a:pPr indent="0" lvl="0" marL="0" rtl="0" algn="l">
              <a:spcBef>
                <a:spcPts val="0"/>
              </a:spcBef>
              <a:spcAft>
                <a:spcPts val="0"/>
              </a:spcAft>
              <a:buNone/>
            </a:pPr>
            <a:r>
              <a:rPr lang="ko"/>
              <a:t>얼굴의 감정을 크게 7가지로 나누어서 이모지를 매핑한 후에 그를 시작점으로 하는 그래프 탐색을 하는 방향으로 바꾸었습니다.</a:t>
            </a:r>
            <a:endParaRPr/>
          </a:p>
          <a:p>
            <a:pPr indent="0" lvl="0" marL="0" rtl="0" algn="l">
              <a:spcBef>
                <a:spcPts val="0"/>
              </a:spcBef>
              <a:spcAft>
                <a:spcPts val="0"/>
              </a:spcAft>
              <a:buNone/>
            </a:pPr>
            <a:r>
              <a:rPr lang="ko"/>
              <a:t>Emotion recognition의 inference time이 꽤나 합리적이었기 때문에 큰 무리 없이 이 방법을 사용할 수 있었습니다.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74495573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74495573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또 다른 변화는 그래프를 만드는 방법 입니다. 중간발표 때까지는 emoji 그래프를 만드는 방법으로 사전에 emoji들에 태그를 붙여 emoji들을 분류하고 이 분류를 바탕으로</a:t>
            </a:r>
            <a:endParaRPr/>
          </a:p>
          <a:p>
            <a:pPr indent="0" lvl="0" marL="0" rtl="0" algn="l">
              <a:spcBef>
                <a:spcPts val="0"/>
              </a:spcBef>
              <a:spcAft>
                <a:spcPts val="0"/>
              </a:spcAft>
              <a:buNone/>
            </a:pPr>
            <a:r>
              <a:rPr lang="ko"/>
              <a:t>emoji 그래프를 시스템적으로 만들고자 하였습니다.</a:t>
            </a:r>
            <a:endParaRPr/>
          </a:p>
          <a:p>
            <a:pPr indent="0" lvl="0" marL="0" rtl="0" algn="l">
              <a:spcBef>
                <a:spcPts val="0"/>
              </a:spcBef>
              <a:spcAft>
                <a:spcPts val="0"/>
              </a:spcAft>
              <a:buNone/>
            </a:pPr>
            <a:r>
              <a:rPr lang="ko"/>
              <a:t>그러나 기존의 방법은 태그의 생성과 태그와 emoji 맵핑이 주관적인 방법으로 이루어질 수 밖에 없었고, 수치적 자료 및 객관적인 근거가 부족했다고 생각한 저희 팀은</a:t>
            </a:r>
            <a:endParaRPr/>
          </a:p>
          <a:p>
            <a:pPr indent="0" lvl="0" marL="0" rtl="0" algn="l">
              <a:spcBef>
                <a:spcPts val="0"/>
              </a:spcBef>
              <a:spcAft>
                <a:spcPts val="0"/>
              </a:spcAft>
              <a:buNone/>
            </a:pPr>
            <a:r>
              <a:rPr lang="ko"/>
              <a:t>방법을 바꾸게 되었습니다.</a:t>
            </a:r>
            <a:endParaRPr/>
          </a:p>
          <a:p>
            <a:pPr indent="0" lvl="0" marL="0" rtl="0" algn="l">
              <a:spcBef>
                <a:spcPts val="0"/>
              </a:spcBef>
              <a:spcAft>
                <a:spcPts val="0"/>
              </a:spcAft>
              <a:buNone/>
            </a:pPr>
            <a:r>
              <a:rPr lang="ko"/>
              <a:t>emoji들의 감정 상태는 emotion wheel에 나타난 감정의 계층을 바탕으로 heuristic 하게 분류하였고, 다양한 플랫폼에서 수집한 emoji를 SSIM 방법을 이용해 유사도를 측정하였습니다.</a:t>
            </a:r>
            <a:endParaRPr/>
          </a:p>
          <a:p>
            <a:pPr indent="0" lvl="0" marL="0" rtl="0" algn="l">
              <a:spcBef>
                <a:spcPts val="0"/>
              </a:spcBef>
              <a:spcAft>
                <a:spcPts val="0"/>
              </a:spcAft>
              <a:buNone/>
            </a:pPr>
            <a:r>
              <a:rPr lang="ko"/>
              <a:t>그리고 이러한 정보를 바탕으로 그래프를 그렸습니다.</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0a7161a79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0a7161a79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7a4d24b8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7a4d24b8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09be4bc9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09be4bc9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저희 팀이 진행했던 일정은 다음과 같습니다.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전반부에서는 2개의 track으로 나누어 한 트랙은 기본적인 키보드 기능을 구현하였고, 한 트랙은 camearX api를 이용하여 camera 화면의 input stream에서 face detection 하는 기능을 구현하였고, 둘의 기능을 합치는 작업을 하였습니다.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후반부에는 detect된 face을 ML을 이용하여 감정 인식을 하는 파트, 유사한 감정을 가지는 emoji들을 그래프로 연결하는 파트, emoji를 추천해주는 UI 파트 이렇게 3개로 나누어 진행을 하였습니다.</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74495573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74495573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팀의 각 역할은 다음과 같습니다.</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7a4d24b8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7a4d24b8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7a4d24b8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7a4d24b8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0a7161a79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0a7161a79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이상으로 발표를 마치겠습니다. 질문 있으신가요?</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0a7161a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0a7161a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더 많은 사람들이 다양한 상황에 emoji를 사용하고, 더 많은 emoji들이 생겨나고 있지만 이모지를 고르는 interface는 그에 맞춰 발전하지 못했습니다.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현재 이모지를 고르기 위한 interface는 grid 형태로 배열된 emoji들을 원하는 것이 나올 때까지 스크롤하는 방법</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emoji의 이름을 검색해서 찾는 방법</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쓰고 있는 텍스트를 기반으로 emoji 추천해주기</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정도의 방법이 존재하는데</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이와 같은 방법은 저희의 감정을 표현해줄 이모지를 찾는데 적합하지 않다고 생각했습니다.</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a366705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fa366705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감사합니다.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0a7161a7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0a7161a7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스크롤의 방식은 수 많은 이모지 속 저희가 표현하고자 하는 감정을 찾아 헤매야 하는 단점이 있습니다. 그래서 보통 사람들은 번거로움을 피하기 위해 상단에 노출되는 emoji들을 주로 씁니다.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emoji를 검색하는 방식은 사전에 emoji의 이름을 알아야 한다는 문제가 있습니다.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텍스트 기반의 방식은 직관적이고 편리하긴 하지만 추천해주는 emoji가 제한적이라는 단점이 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이런 상황 속에서 저희는 사용자의 감정을 나타내는 emoji를 효율적으로 찾기 위한 인터페이스를 개발하고자 했습니다.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74495573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7449557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저희가 어떤 방법으로 기존에 emoji 찾기에서 존재하던 문제점을 해결했는지 말씀드리겠습니다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0af8cdca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0af8cdca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기존에는 grid 방식의 인터페이스인 경우 이모지를 찾기 위해 모든 emoji를 스크롤을 내리며 찾아야 한다는 문제점 있었고</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text는 기반의 이모지 추천은 사전에 emoji의 이름을 알아야 한다는 단점과 추천해주는 emoji가 제한적이라는 단점이 있었습니다.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저희는 이런 문제를 해결하기 위해 사용자의 표정에 주목했습니다. 사용자의 표정은 emotion state가 드러나는 중요한 비언어적 표현이며 emoji를 고를 때 가장 직관적인 방법이 될 것이라고 판단했습니다.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저희 키보드 인터페이스는 사용자의 표정을 읽고 표정과 유사한 감정을 가진 emoji를 추천하여 사용자의 불필요한 scrolling을 없애고자 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그리고 사전에 연관성 있는 emoji들을 그래프로 연결해두고 이를 바탕으로 emoji들을 추천하여 사용자가 유사하면서도 다양한 이모지를 찾을 수 있도록 했습니다.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0a7161a7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0a7161a7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그럼 저희 facemoji를 시연하도록 하겠습니다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0a7161a79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0a7161a79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ko">
                <a:solidFill>
                  <a:schemeClr val="dk1"/>
                </a:solidFill>
              </a:rPr>
              <a:t>기본 키보드에 카메라가 합쳐진 기능</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실시간으로 카메라 찍힌 비디오를 분석해 얼굴을 detect하고, 얼굴의 감정을 분석해서 emoji를 추천하는 기능</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추천된 emoji를 기본으로 다른 emoji들을 검색하는 기능</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각 감정의 인지되는 민감도를 customizing하는 기능을 시연하도록 하겠습니다.</a:t>
            </a:r>
            <a:endParaRPr>
              <a:solidFill>
                <a:schemeClr val="dk1"/>
              </a:solidFill>
            </a:endParaRPr>
          </a:p>
          <a:p>
            <a:pPr indent="0" lvl="0" marL="0" rtl="0" algn="l">
              <a:spcBef>
                <a:spcPts val="0"/>
              </a:spcBef>
              <a:spcAft>
                <a:spcPts val="0"/>
              </a:spcAft>
              <a:buNone/>
            </a:pPr>
            <a:br>
              <a:rPr lang="ko"/>
            </a:br>
            <a:r>
              <a:rPr lang="ko">
                <a:solidFill>
                  <a:schemeClr val="dk1"/>
                </a:solidFill>
              </a:rPr>
              <a:t>어플을 처음 깔면, 다른 써드파티 키보드 앱과 마찬가지로 휴대폰에 추가하고 기본 키보드로 선택하는 과정이 필요합니다. 저희는 앱 내에서 바로 이러한 작업을 바로 할 수 있게 구현해두었습니다. (작업)</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먼저 기본 키보드 기능부터 보여드리겠습니다. (작업)</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한글 영어 특수문자 이모지 모두 잘 입력되고 잘 지워지는 것을 확인할 수 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다른 어플에서도 잘 되는지 확인하겠습니다. (작업)</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다음으로 카메라 기능과 emoji recommendation 기능을 보여드리겠습니다.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카메라의 웃는 표정을 짓고 있으면 기쁨을 나타내는 기본 이미지와 그와 관련된 emoji들이</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화면에 나타나는 걸 보실 수 있습니다. </a:t>
            </a:r>
            <a:r>
              <a:rPr lang="ko">
                <a:solidFill>
                  <a:schemeClr val="dk1"/>
                </a:solidFill>
              </a:rPr>
              <a:t> (작업)</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 emoji들 중에 마음에 드는 emoji가 있으면 터치를 통해 입력할 수 있습니다.</a:t>
            </a:r>
            <a:r>
              <a:rPr lang="ko">
                <a:solidFill>
                  <a:schemeClr val="dk1"/>
                </a:solidFill>
              </a:rPr>
              <a:t> (작업)</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만약 마음에 드는 emoji가 없으면 드래그를 통해 기쁨을 나타내는 다른 emoji로 탐색을 진행할 수 있습니다.</a:t>
            </a:r>
            <a:r>
              <a:rPr lang="ko">
                <a:solidFill>
                  <a:schemeClr val="dk1"/>
                </a:solidFill>
              </a:rPr>
              <a:t> (작업)</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이번에는 화난 표정을 지어보겠습니다. (작업)</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이렇게 찡그려서 화난 얼굴을 하면 화난 emoji가 나타나는 걸 확인 할 수 있습니다. 하지만 너무 많이 찡그려야 한다는 불편함이 있습니다.</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만약 조그만 찡그려도 화난 emoji가 나타나게 하고 싶으면 설정 화면으로 들어가서 각 감정 emoji별 민감도를 조절해주면 됩니다.(작업)</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rPr lang="ko">
                <a:solidFill>
                  <a:schemeClr val="dk1"/>
                </a:solidFill>
              </a:rPr>
              <a:t>이렇게 화난 감정을 나타내는 emoji의 민감도를 높여주고 조그만 찡그린 표정을 지어주면 화난 표정이 더 잘 나타나는 걸 확인 할 수 있습니다(작업)</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8.png"/><Relationship Id="rId13" Type="http://schemas.openxmlformats.org/officeDocument/2006/relationships/image" Target="../media/image22.png"/><Relationship Id="rId12"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6.png"/><Relationship Id="rId9"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9.png"/></Relationships>
</file>

<file path=ppt/slides/_rels/slide12.xml.rels><?xml version="1.0" encoding="UTF-8" standalone="yes"?><Relationships xmlns="http://schemas.openxmlformats.org/package/2006/relationships"><Relationship Id="rId20" Type="http://schemas.openxmlformats.org/officeDocument/2006/relationships/image" Target="../media/image30.png"/><Relationship Id="rId11" Type="http://schemas.openxmlformats.org/officeDocument/2006/relationships/image" Target="../media/image20.png"/><Relationship Id="rId10" Type="http://schemas.openxmlformats.org/officeDocument/2006/relationships/image" Target="../media/image15.png"/><Relationship Id="rId21" Type="http://schemas.openxmlformats.org/officeDocument/2006/relationships/image" Target="../media/image33.png"/><Relationship Id="rId13" Type="http://schemas.openxmlformats.org/officeDocument/2006/relationships/image" Target="../media/image24.png"/><Relationship Id="rId12"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9.gif"/><Relationship Id="rId9" Type="http://schemas.openxmlformats.org/officeDocument/2006/relationships/image" Target="../media/image25.png"/><Relationship Id="rId15" Type="http://schemas.openxmlformats.org/officeDocument/2006/relationships/image" Target="../media/image27.png"/><Relationship Id="rId14" Type="http://schemas.openxmlformats.org/officeDocument/2006/relationships/image" Target="../media/image32.png"/><Relationship Id="rId17" Type="http://schemas.openxmlformats.org/officeDocument/2006/relationships/image" Target="../media/image36.png"/><Relationship Id="rId16" Type="http://schemas.openxmlformats.org/officeDocument/2006/relationships/image" Target="../media/image29.png"/><Relationship Id="rId5" Type="http://schemas.openxmlformats.org/officeDocument/2006/relationships/image" Target="../media/image34.png"/><Relationship Id="rId19" Type="http://schemas.openxmlformats.org/officeDocument/2006/relationships/image" Target="../media/image31.png"/><Relationship Id="rId6" Type="http://schemas.openxmlformats.org/officeDocument/2006/relationships/image" Target="../media/image16.png"/><Relationship Id="rId18" Type="http://schemas.openxmlformats.org/officeDocument/2006/relationships/image" Target="../media/image35.png"/><Relationship Id="rId7" Type="http://schemas.openxmlformats.org/officeDocument/2006/relationships/image" Target="../media/image51.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33.png"/><Relationship Id="rId5" Type="http://schemas.openxmlformats.org/officeDocument/2006/relationships/image" Target="../media/image23.png"/><Relationship Id="rId6" Type="http://schemas.openxmlformats.org/officeDocument/2006/relationships/image" Target="../media/image32.png"/><Relationship Id="rId7" Type="http://schemas.openxmlformats.org/officeDocument/2006/relationships/image" Target="../media/image27.png"/><Relationship Id="rId8"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8.jp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26.png"/><Relationship Id="rId6"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043275"/>
            <a:ext cx="8520600" cy="62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sz="4000">
                <a:latin typeface="Noto Sans KR"/>
                <a:ea typeface="Noto Sans KR"/>
                <a:cs typeface="Noto Sans KR"/>
                <a:sym typeface="Noto Sans KR"/>
              </a:rPr>
              <a:t>FACEMOJI</a:t>
            </a:r>
            <a:endParaRPr sz="4000">
              <a:latin typeface="Noto Sans KR"/>
              <a:ea typeface="Noto Sans KR"/>
              <a:cs typeface="Noto Sans KR"/>
              <a:sym typeface="Noto Sans KR"/>
            </a:endParaRPr>
          </a:p>
        </p:txBody>
      </p:sp>
      <p:sp>
        <p:nvSpPr>
          <p:cNvPr id="55" name="Google Shape;55;p13"/>
          <p:cNvSpPr txBox="1"/>
          <p:nvPr>
            <p:ph idx="1" type="subTitle"/>
          </p:nvPr>
        </p:nvSpPr>
        <p:spPr>
          <a:xfrm>
            <a:off x="311700" y="3977125"/>
            <a:ext cx="8520600" cy="1404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ko" sz="2000">
                <a:latin typeface="Noto Sans KR"/>
                <a:ea typeface="Noto Sans KR"/>
                <a:cs typeface="Noto Sans KR"/>
                <a:sym typeface="Noto Sans KR"/>
              </a:rPr>
              <a:t>TEAM4</a:t>
            </a:r>
            <a:endParaRPr sz="2000">
              <a:latin typeface="Noto Sans KR"/>
              <a:ea typeface="Noto Sans KR"/>
              <a:cs typeface="Noto Sans KR"/>
              <a:sym typeface="Noto Sans KR"/>
            </a:endParaRPr>
          </a:p>
          <a:p>
            <a:pPr indent="0" lvl="0" marL="0" rtl="0" algn="ctr">
              <a:spcBef>
                <a:spcPts val="0"/>
              </a:spcBef>
              <a:spcAft>
                <a:spcPts val="0"/>
              </a:spcAft>
              <a:buNone/>
            </a:pPr>
            <a:r>
              <a:rPr lang="ko" sz="2000">
                <a:latin typeface="Noto Sans KR"/>
                <a:ea typeface="Noto Sans KR"/>
                <a:cs typeface="Noto Sans KR"/>
                <a:sym typeface="Noto Sans KR"/>
              </a:rPr>
              <a:t>곽준호 김선준 박지호 박종석</a:t>
            </a:r>
            <a:endParaRPr sz="2000">
              <a:latin typeface="Noto Sans KR"/>
              <a:ea typeface="Noto Sans KR"/>
              <a:cs typeface="Noto Sans KR"/>
              <a:sym typeface="Noto Sans KR"/>
            </a:endParaRPr>
          </a:p>
        </p:txBody>
      </p:sp>
      <p:pic>
        <p:nvPicPr>
          <p:cNvPr id="56" name="Google Shape;56;p13"/>
          <p:cNvPicPr preferRelativeResize="0"/>
          <p:nvPr/>
        </p:nvPicPr>
        <p:blipFill>
          <a:blip r:embed="rId3">
            <a:alphaModFix/>
          </a:blip>
          <a:stretch>
            <a:fillRect/>
          </a:stretch>
        </p:blipFill>
        <p:spPr>
          <a:xfrm>
            <a:off x="3688246" y="970096"/>
            <a:ext cx="1767500" cy="1767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4000">
                <a:latin typeface="Noto Sans KR"/>
                <a:ea typeface="Noto Sans KR"/>
                <a:cs typeface="Noto Sans KR"/>
                <a:sym typeface="Noto Sans KR"/>
              </a:rPr>
              <a:t>System Architecture Overview</a:t>
            </a:r>
            <a:endParaRPr sz="4000"/>
          </a:p>
        </p:txBody>
      </p:sp>
      <p:sp>
        <p:nvSpPr>
          <p:cNvPr id="143" name="Google Shape;14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144" name="Google Shape;144;p22"/>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p:nvPr/>
        </p:nvSpPr>
        <p:spPr>
          <a:xfrm>
            <a:off x="497513" y="370825"/>
            <a:ext cx="7909500" cy="4572000"/>
          </a:xfrm>
          <a:prstGeom prst="roundRect">
            <a:avLst>
              <a:gd fmla="val 16667" name="adj"/>
            </a:avLst>
          </a:prstGeom>
          <a:solidFill>
            <a:srgbClr val="F3F3F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151" name="Google Shape;151;p23"/>
          <p:cNvPicPr preferRelativeResize="0"/>
          <p:nvPr/>
        </p:nvPicPr>
        <p:blipFill>
          <a:blip r:embed="rId4">
            <a:alphaModFix/>
          </a:blip>
          <a:stretch>
            <a:fillRect/>
          </a:stretch>
        </p:blipFill>
        <p:spPr>
          <a:xfrm>
            <a:off x="8527922" y="152397"/>
            <a:ext cx="463675" cy="463675"/>
          </a:xfrm>
          <a:prstGeom prst="rect">
            <a:avLst/>
          </a:prstGeom>
          <a:noFill/>
          <a:ln>
            <a:noFill/>
          </a:ln>
        </p:spPr>
      </p:pic>
      <p:grpSp>
        <p:nvGrpSpPr>
          <p:cNvPr id="152" name="Google Shape;152;p23"/>
          <p:cNvGrpSpPr/>
          <p:nvPr/>
        </p:nvGrpSpPr>
        <p:grpSpPr>
          <a:xfrm>
            <a:off x="5678356" y="720846"/>
            <a:ext cx="1310285" cy="1172811"/>
            <a:chOff x="6244875" y="2993075"/>
            <a:chExt cx="2178000" cy="1878000"/>
          </a:xfrm>
        </p:grpSpPr>
        <p:sp>
          <p:nvSpPr>
            <p:cNvPr id="153" name="Google Shape;153;p23"/>
            <p:cNvSpPr/>
            <p:nvPr/>
          </p:nvSpPr>
          <p:spPr>
            <a:xfrm>
              <a:off x="6548325" y="2993075"/>
              <a:ext cx="1581000" cy="1611300"/>
            </a:xfrm>
            <a:prstGeom prst="ellipse">
              <a:avLst/>
            </a:prstGeom>
            <a:solidFill>
              <a:schemeClr val="lt2"/>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3"/>
            <p:cNvPicPr preferRelativeResize="0"/>
            <p:nvPr/>
          </p:nvPicPr>
          <p:blipFill>
            <a:blip r:embed="rId5">
              <a:alphaModFix/>
            </a:blip>
            <a:stretch>
              <a:fillRect/>
            </a:stretch>
          </p:blipFill>
          <p:spPr>
            <a:xfrm>
              <a:off x="6794050" y="3133162"/>
              <a:ext cx="354175" cy="354175"/>
            </a:xfrm>
            <a:prstGeom prst="rect">
              <a:avLst/>
            </a:prstGeom>
            <a:noFill/>
            <a:ln>
              <a:noFill/>
            </a:ln>
            <a:effectLst>
              <a:outerShdw blurRad="57150" rotWithShape="0" algn="bl" dir="5400000" dist="19050">
                <a:srgbClr val="000000">
                  <a:alpha val="50000"/>
                </a:srgbClr>
              </a:outerShdw>
            </a:effectLst>
          </p:spPr>
        </p:pic>
        <p:pic>
          <p:nvPicPr>
            <p:cNvPr id="155" name="Google Shape;155;p23"/>
            <p:cNvPicPr preferRelativeResize="0"/>
            <p:nvPr/>
          </p:nvPicPr>
          <p:blipFill>
            <a:blip r:embed="rId6">
              <a:alphaModFix/>
            </a:blip>
            <a:stretch>
              <a:fillRect/>
            </a:stretch>
          </p:blipFill>
          <p:spPr>
            <a:xfrm>
              <a:off x="7174413" y="3016538"/>
              <a:ext cx="328800" cy="328800"/>
            </a:xfrm>
            <a:prstGeom prst="rect">
              <a:avLst/>
            </a:prstGeom>
            <a:noFill/>
            <a:ln>
              <a:noFill/>
            </a:ln>
            <a:effectLst>
              <a:outerShdw blurRad="57150" rotWithShape="0" algn="bl" dir="5400000" dist="19050">
                <a:srgbClr val="000000">
                  <a:alpha val="50000"/>
                </a:srgbClr>
              </a:outerShdw>
            </a:effectLst>
          </p:spPr>
        </p:pic>
        <p:pic>
          <p:nvPicPr>
            <p:cNvPr id="156" name="Google Shape;156;p23"/>
            <p:cNvPicPr preferRelativeResize="0"/>
            <p:nvPr/>
          </p:nvPicPr>
          <p:blipFill>
            <a:blip r:embed="rId7">
              <a:alphaModFix/>
            </a:blip>
            <a:stretch>
              <a:fillRect/>
            </a:stretch>
          </p:blipFill>
          <p:spPr>
            <a:xfrm>
              <a:off x="7548250" y="3145851"/>
              <a:ext cx="328800" cy="328800"/>
            </a:xfrm>
            <a:prstGeom prst="rect">
              <a:avLst/>
            </a:prstGeom>
            <a:noFill/>
            <a:ln>
              <a:noFill/>
            </a:ln>
            <a:effectLst>
              <a:outerShdw blurRad="57150" rotWithShape="0" algn="bl" dir="5400000" dist="19050">
                <a:srgbClr val="000000">
                  <a:alpha val="50000"/>
                </a:srgbClr>
              </a:outerShdw>
            </a:effectLst>
          </p:spPr>
        </p:pic>
        <p:cxnSp>
          <p:nvCxnSpPr>
            <p:cNvPr id="157" name="Google Shape;157;p23"/>
            <p:cNvCxnSpPr>
              <a:endCxn id="153" idx="6"/>
            </p:cNvCxnSpPr>
            <p:nvPr/>
          </p:nvCxnSpPr>
          <p:spPr>
            <a:xfrm flipH="1" rot="10800000">
              <a:off x="6538425" y="3798725"/>
              <a:ext cx="1590900" cy="20100"/>
            </a:xfrm>
            <a:prstGeom prst="straightConnector1">
              <a:avLst/>
            </a:prstGeom>
            <a:noFill/>
            <a:ln cap="flat" cmpd="sng" w="9525">
              <a:solidFill>
                <a:srgbClr val="C9DAF8"/>
              </a:solidFill>
              <a:prstDash val="solid"/>
              <a:round/>
              <a:headEnd len="med" w="med" type="none"/>
              <a:tailEnd len="med" w="med" type="none"/>
            </a:ln>
          </p:spPr>
        </p:cxnSp>
        <p:cxnSp>
          <p:nvCxnSpPr>
            <p:cNvPr id="158" name="Google Shape;158;p23"/>
            <p:cNvCxnSpPr/>
            <p:nvPr/>
          </p:nvCxnSpPr>
          <p:spPr>
            <a:xfrm>
              <a:off x="6688900" y="3363250"/>
              <a:ext cx="455700" cy="253800"/>
            </a:xfrm>
            <a:prstGeom prst="straightConnector1">
              <a:avLst/>
            </a:prstGeom>
            <a:noFill/>
            <a:ln cap="flat" cmpd="sng" w="9525">
              <a:solidFill>
                <a:srgbClr val="C9DAF8"/>
              </a:solidFill>
              <a:prstDash val="solid"/>
              <a:round/>
              <a:headEnd len="med" w="med" type="none"/>
              <a:tailEnd len="med" w="med" type="none"/>
            </a:ln>
          </p:spPr>
        </p:cxnSp>
        <p:cxnSp>
          <p:nvCxnSpPr>
            <p:cNvPr id="159" name="Google Shape;159;p23"/>
            <p:cNvCxnSpPr/>
            <p:nvPr/>
          </p:nvCxnSpPr>
          <p:spPr>
            <a:xfrm>
              <a:off x="7052950" y="3056813"/>
              <a:ext cx="199500" cy="433200"/>
            </a:xfrm>
            <a:prstGeom prst="straightConnector1">
              <a:avLst/>
            </a:prstGeom>
            <a:noFill/>
            <a:ln cap="flat" cmpd="sng" w="9525">
              <a:solidFill>
                <a:srgbClr val="C9DAF8"/>
              </a:solidFill>
              <a:prstDash val="solid"/>
              <a:round/>
              <a:headEnd len="med" w="med" type="none"/>
              <a:tailEnd len="med" w="med" type="none"/>
            </a:ln>
          </p:spPr>
        </p:cxnSp>
        <p:cxnSp>
          <p:nvCxnSpPr>
            <p:cNvPr id="160" name="Google Shape;160;p23"/>
            <p:cNvCxnSpPr/>
            <p:nvPr/>
          </p:nvCxnSpPr>
          <p:spPr>
            <a:xfrm flipH="1">
              <a:off x="7538725" y="3363263"/>
              <a:ext cx="455700" cy="253800"/>
            </a:xfrm>
            <a:prstGeom prst="straightConnector1">
              <a:avLst/>
            </a:prstGeom>
            <a:noFill/>
            <a:ln cap="flat" cmpd="sng" w="9525">
              <a:solidFill>
                <a:srgbClr val="C9DAF8"/>
              </a:solidFill>
              <a:prstDash val="solid"/>
              <a:round/>
              <a:headEnd len="med" w="med" type="none"/>
              <a:tailEnd len="med" w="med" type="none"/>
            </a:ln>
          </p:spPr>
        </p:cxnSp>
        <p:cxnSp>
          <p:nvCxnSpPr>
            <p:cNvPr id="161" name="Google Shape;161;p23"/>
            <p:cNvCxnSpPr/>
            <p:nvPr/>
          </p:nvCxnSpPr>
          <p:spPr>
            <a:xfrm flipH="1">
              <a:off x="7430875" y="3056825"/>
              <a:ext cx="199500" cy="433200"/>
            </a:xfrm>
            <a:prstGeom prst="straightConnector1">
              <a:avLst/>
            </a:prstGeom>
            <a:noFill/>
            <a:ln cap="flat" cmpd="sng" w="9525">
              <a:solidFill>
                <a:srgbClr val="C9DAF8"/>
              </a:solidFill>
              <a:prstDash val="solid"/>
              <a:round/>
              <a:headEnd len="med" w="med" type="none"/>
              <a:tailEnd len="med" w="med" type="none"/>
            </a:ln>
          </p:spPr>
        </p:cxnSp>
        <p:pic>
          <p:nvPicPr>
            <p:cNvPr id="162" name="Google Shape;162;p23"/>
            <p:cNvPicPr preferRelativeResize="0"/>
            <p:nvPr/>
          </p:nvPicPr>
          <p:blipFill>
            <a:blip r:embed="rId8">
              <a:alphaModFix/>
            </a:blip>
            <a:stretch>
              <a:fillRect/>
            </a:stretch>
          </p:blipFill>
          <p:spPr>
            <a:xfrm>
              <a:off x="7052950" y="3391250"/>
              <a:ext cx="571725" cy="571725"/>
            </a:xfrm>
            <a:prstGeom prst="rect">
              <a:avLst/>
            </a:prstGeom>
            <a:noFill/>
            <a:ln>
              <a:noFill/>
            </a:ln>
            <a:effectLst>
              <a:outerShdw blurRad="57150" rotWithShape="0" algn="bl" dir="5400000" dist="19050">
                <a:srgbClr val="000000">
                  <a:alpha val="50000"/>
                </a:srgbClr>
              </a:outerShdw>
            </a:effectLst>
          </p:spPr>
        </p:pic>
        <p:pic>
          <p:nvPicPr>
            <p:cNvPr id="163" name="Google Shape;163;p23"/>
            <p:cNvPicPr preferRelativeResize="0"/>
            <p:nvPr/>
          </p:nvPicPr>
          <p:blipFill>
            <a:blip r:embed="rId9">
              <a:alphaModFix/>
            </a:blip>
            <a:stretch>
              <a:fillRect/>
            </a:stretch>
          </p:blipFill>
          <p:spPr>
            <a:xfrm>
              <a:off x="7723350" y="3512700"/>
              <a:ext cx="328800" cy="328800"/>
            </a:xfrm>
            <a:prstGeom prst="rect">
              <a:avLst/>
            </a:prstGeom>
            <a:noFill/>
            <a:ln>
              <a:noFill/>
            </a:ln>
            <a:effectLst>
              <a:outerShdw blurRad="57150" rotWithShape="0" algn="bl" dir="5400000" dist="19050">
                <a:srgbClr val="000000">
                  <a:alpha val="50000"/>
                </a:srgbClr>
              </a:outerShdw>
            </a:effectLst>
          </p:spPr>
        </p:pic>
        <p:pic>
          <p:nvPicPr>
            <p:cNvPr id="164" name="Google Shape;164;p23"/>
            <p:cNvPicPr preferRelativeResize="0"/>
            <p:nvPr/>
          </p:nvPicPr>
          <p:blipFill>
            <a:blip r:embed="rId10">
              <a:alphaModFix/>
            </a:blip>
            <a:stretch>
              <a:fillRect/>
            </a:stretch>
          </p:blipFill>
          <p:spPr>
            <a:xfrm>
              <a:off x="6600100" y="3500013"/>
              <a:ext cx="354175" cy="354175"/>
            </a:xfrm>
            <a:prstGeom prst="rect">
              <a:avLst/>
            </a:prstGeom>
            <a:noFill/>
            <a:ln>
              <a:noFill/>
            </a:ln>
            <a:effectLst>
              <a:outerShdw blurRad="57150" rotWithShape="0" algn="bl" dir="5400000" dist="19050">
                <a:srgbClr val="000000">
                  <a:alpha val="50000"/>
                </a:srgbClr>
              </a:outerShdw>
            </a:effectLst>
          </p:spPr>
        </p:pic>
        <p:sp>
          <p:nvSpPr>
            <p:cNvPr id="165" name="Google Shape;165;p23"/>
            <p:cNvSpPr/>
            <p:nvPr/>
          </p:nvSpPr>
          <p:spPr>
            <a:xfrm>
              <a:off x="6244875" y="3962975"/>
              <a:ext cx="2178000" cy="908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3"/>
          <p:cNvGrpSpPr/>
          <p:nvPr/>
        </p:nvGrpSpPr>
        <p:grpSpPr>
          <a:xfrm>
            <a:off x="3183975" y="547350"/>
            <a:ext cx="1862100" cy="1561050"/>
            <a:chOff x="1593950" y="615125"/>
            <a:chExt cx="1862100" cy="1561050"/>
          </a:xfrm>
        </p:grpSpPr>
        <p:sp>
          <p:nvSpPr>
            <p:cNvPr id="167" name="Google Shape;167;p23"/>
            <p:cNvSpPr/>
            <p:nvPr/>
          </p:nvSpPr>
          <p:spPr>
            <a:xfrm>
              <a:off x="1593950" y="615125"/>
              <a:ext cx="1862100" cy="1559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pic>
          <p:nvPicPr>
            <p:cNvPr id="168" name="Google Shape;168;p23"/>
            <p:cNvPicPr preferRelativeResize="0"/>
            <p:nvPr/>
          </p:nvPicPr>
          <p:blipFill>
            <a:blip r:embed="rId11">
              <a:alphaModFix/>
            </a:blip>
            <a:stretch>
              <a:fillRect/>
            </a:stretch>
          </p:blipFill>
          <p:spPr>
            <a:xfrm>
              <a:off x="1647887" y="659137"/>
              <a:ext cx="1754224" cy="1169013"/>
            </a:xfrm>
            <a:prstGeom prst="rect">
              <a:avLst/>
            </a:prstGeom>
            <a:noFill/>
            <a:ln>
              <a:noFill/>
            </a:ln>
          </p:spPr>
        </p:pic>
        <p:sp>
          <p:nvSpPr>
            <p:cNvPr id="169" name="Google Shape;169;p23"/>
            <p:cNvSpPr txBox="1"/>
            <p:nvPr/>
          </p:nvSpPr>
          <p:spPr>
            <a:xfrm>
              <a:off x="1593950" y="1822175"/>
              <a:ext cx="1862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latin typeface="Noto Sans KR"/>
                  <a:ea typeface="Noto Sans KR"/>
                  <a:cs typeface="Noto Sans KR"/>
                  <a:sym typeface="Noto Sans KR"/>
                </a:rPr>
                <a:t>Keyboard Service</a:t>
              </a:r>
              <a:endParaRPr sz="1100">
                <a:latin typeface="Noto Sans KR"/>
                <a:ea typeface="Noto Sans KR"/>
                <a:cs typeface="Noto Sans KR"/>
                <a:sym typeface="Noto Sans KR"/>
              </a:endParaRPr>
            </a:p>
          </p:txBody>
        </p:sp>
      </p:grpSp>
      <p:sp>
        <p:nvSpPr>
          <p:cNvPr id="170" name="Google Shape;170;p23"/>
          <p:cNvSpPr/>
          <p:nvPr/>
        </p:nvSpPr>
        <p:spPr>
          <a:xfrm>
            <a:off x="5891100" y="3575386"/>
            <a:ext cx="2089500" cy="1172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500">
                <a:latin typeface="Times New Roman"/>
                <a:ea typeface="Times New Roman"/>
                <a:cs typeface="Times New Roman"/>
                <a:sym typeface="Times New Roman"/>
              </a:rPr>
              <a:t>Face to Emotion </a:t>
            </a:r>
            <a:endParaRPr sz="1500">
              <a:latin typeface="Times New Roman"/>
              <a:ea typeface="Times New Roman"/>
              <a:cs typeface="Times New Roman"/>
              <a:sym typeface="Times New Roman"/>
            </a:endParaRPr>
          </a:p>
          <a:p>
            <a:pPr indent="0" lvl="0" marL="0" rtl="0" algn="ctr">
              <a:spcBef>
                <a:spcPts val="0"/>
              </a:spcBef>
              <a:spcAft>
                <a:spcPts val="0"/>
              </a:spcAft>
              <a:buNone/>
            </a:pPr>
            <a:r>
              <a:rPr lang="ko" sz="1500">
                <a:latin typeface="Times New Roman"/>
                <a:ea typeface="Times New Roman"/>
                <a:cs typeface="Times New Roman"/>
                <a:sym typeface="Times New Roman"/>
              </a:rPr>
              <a:t>Model</a:t>
            </a:r>
            <a:endParaRPr sz="1500">
              <a:latin typeface="Times New Roman"/>
              <a:ea typeface="Times New Roman"/>
              <a:cs typeface="Times New Roman"/>
              <a:sym typeface="Times New Roman"/>
            </a:endParaRPr>
          </a:p>
          <a:p>
            <a:pPr indent="0" lvl="0" marL="0" rtl="0" algn="ctr">
              <a:spcBef>
                <a:spcPts val="0"/>
              </a:spcBef>
              <a:spcAft>
                <a:spcPts val="0"/>
              </a:spcAft>
              <a:buNone/>
            </a:pPr>
            <a:r>
              <a:rPr lang="ko" sz="1500">
                <a:latin typeface="Times New Roman"/>
                <a:ea typeface="Times New Roman"/>
                <a:cs typeface="Times New Roman"/>
                <a:sym typeface="Times New Roman"/>
              </a:rPr>
              <a:t>(emotions mobilenet)</a:t>
            </a:r>
            <a:endParaRPr sz="1500">
              <a:latin typeface="Times New Roman"/>
              <a:ea typeface="Times New Roman"/>
              <a:cs typeface="Times New Roman"/>
              <a:sym typeface="Times New Roman"/>
            </a:endParaRPr>
          </a:p>
        </p:txBody>
      </p:sp>
      <p:grpSp>
        <p:nvGrpSpPr>
          <p:cNvPr id="171" name="Google Shape;171;p23"/>
          <p:cNvGrpSpPr/>
          <p:nvPr/>
        </p:nvGrpSpPr>
        <p:grpSpPr>
          <a:xfrm>
            <a:off x="6956696" y="2016000"/>
            <a:ext cx="1317508" cy="989700"/>
            <a:chOff x="3309696" y="3840450"/>
            <a:chExt cx="1478685" cy="989700"/>
          </a:xfrm>
        </p:grpSpPr>
        <p:sp>
          <p:nvSpPr>
            <p:cNvPr id="172" name="Google Shape;172;p23"/>
            <p:cNvSpPr/>
            <p:nvPr/>
          </p:nvSpPr>
          <p:spPr>
            <a:xfrm>
              <a:off x="3309696" y="3840450"/>
              <a:ext cx="1445400" cy="989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pic>
          <p:nvPicPr>
            <p:cNvPr id="173" name="Google Shape;173;p23"/>
            <p:cNvPicPr preferRelativeResize="0"/>
            <p:nvPr/>
          </p:nvPicPr>
          <p:blipFill>
            <a:blip r:embed="rId12">
              <a:alphaModFix/>
            </a:blip>
            <a:stretch>
              <a:fillRect/>
            </a:stretch>
          </p:blipFill>
          <p:spPr>
            <a:xfrm>
              <a:off x="3400703" y="4293918"/>
              <a:ext cx="443850" cy="443830"/>
            </a:xfrm>
            <a:prstGeom prst="rect">
              <a:avLst/>
            </a:prstGeom>
            <a:noFill/>
            <a:ln>
              <a:noFill/>
            </a:ln>
          </p:spPr>
        </p:pic>
        <p:pic>
          <p:nvPicPr>
            <p:cNvPr id="174" name="Google Shape;174;p23"/>
            <p:cNvPicPr preferRelativeResize="0"/>
            <p:nvPr/>
          </p:nvPicPr>
          <p:blipFill>
            <a:blip r:embed="rId13">
              <a:alphaModFix/>
            </a:blip>
            <a:stretch>
              <a:fillRect/>
            </a:stretch>
          </p:blipFill>
          <p:spPr>
            <a:xfrm>
              <a:off x="3431499" y="3932855"/>
              <a:ext cx="382250" cy="291225"/>
            </a:xfrm>
            <a:prstGeom prst="rect">
              <a:avLst/>
            </a:prstGeom>
            <a:noFill/>
            <a:ln>
              <a:noFill/>
            </a:ln>
          </p:spPr>
        </p:pic>
        <p:sp>
          <p:nvSpPr>
            <p:cNvPr id="175" name="Google Shape;175;p23"/>
            <p:cNvSpPr txBox="1"/>
            <p:nvPr/>
          </p:nvSpPr>
          <p:spPr>
            <a:xfrm>
              <a:off x="3775581" y="3878175"/>
              <a:ext cx="1012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latin typeface="Noto Sans KR"/>
                  <a:ea typeface="Noto Sans KR"/>
                  <a:cs typeface="Noto Sans KR"/>
                  <a:sym typeface="Noto Sans KR"/>
                </a:rPr>
                <a:t>Graph Structured</a:t>
              </a:r>
              <a:endParaRPr sz="1100">
                <a:latin typeface="Noto Sans KR"/>
                <a:ea typeface="Noto Sans KR"/>
                <a:cs typeface="Noto Sans KR"/>
                <a:sym typeface="Noto Sans KR"/>
              </a:endParaRPr>
            </a:p>
            <a:p>
              <a:pPr indent="0" lvl="0" marL="0" rtl="0" algn="ctr">
                <a:spcBef>
                  <a:spcPts val="0"/>
                </a:spcBef>
                <a:spcAft>
                  <a:spcPts val="0"/>
                </a:spcAft>
                <a:buNone/>
              </a:pPr>
              <a:r>
                <a:rPr lang="ko" sz="1100">
                  <a:latin typeface="Noto Sans KR"/>
                  <a:ea typeface="Noto Sans KR"/>
                  <a:cs typeface="Noto Sans KR"/>
                  <a:sym typeface="Noto Sans KR"/>
                </a:rPr>
                <a:t>Emoji Database</a:t>
              </a:r>
              <a:endParaRPr sz="1100">
                <a:latin typeface="Noto Sans KR"/>
                <a:ea typeface="Noto Sans KR"/>
                <a:cs typeface="Noto Sans KR"/>
                <a:sym typeface="Noto Sans KR"/>
              </a:endParaRPr>
            </a:p>
          </p:txBody>
        </p:sp>
      </p:grpSp>
      <p:sp>
        <p:nvSpPr>
          <p:cNvPr id="176" name="Google Shape;176;p23"/>
          <p:cNvSpPr/>
          <p:nvPr/>
        </p:nvSpPr>
        <p:spPr>
          <a:xfrm>
            <a:off x="910650" y="2504275"/>
            <a:ext cx="690000" cy="305100"/>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rot="-2268697">
            <a:off x="2118120" y="1795485"/>
            <a:ext cx="689973" cy="305085"/>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flipH="1" rot="-8531303">
            <a:off x="2160370" y="3597410"/>
            <a:ext cx="689973" cy="305085"/>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txBox="1"/>
          <p:nvPr/>
        </p:nvSpPr>
        <p:spPr>
          <a:xfrm>
            <a:off x="868375" y="2171550"/>
            <a:ext cx="69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Noto Sans KR"/>
                <a:ea typeface="Noto Sans KR"/>
                <a:cs typeface="Noto Sans KR"/>
                <a:sym typeface="Noto Sans KR"/>
              </a:rPr>
              <a:t>input</a:t>
            </a:r>
            <a:endParaRPr>
              <a:latin typeface="Noto Sans KR"/>
              <a:ea typeface="Noto Sans KR"/>
              <a:cs typeface="Noto Sans KR"/>
              <a:sym typeface="Noto Sans KR"/>
            </a:endParaRPr>
          </a:p>
        </p:txBody>
      </p:sp>
      <p:sp>
        <p:nvSpPr>
          <p:cNvPr id="180" name="Google Shape;180;p23"/>
          <p:cNvSpPr txBox="1"/>
          <p:nvPr/>
        </p:nvSpPr>
        <p:spPr>
          <a:xfrm rot="1143">
            <a:off x="2033224" y="1437125"/>
            <a:ext cx="902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00">
                <a:latin typeface="Noto Sans KR"/>
                <a:ea typeface="Noto Sans KR"/>
                <a:cs typeface="Noto Sans KR"/>
                <a:sym typeface="Noto Sans KR"/>
              </a:rPr>
              <a:t>normal input</a:t>
            </a:r>
            <a:endParaRPr sz="900">
              <a:latin typeface="Noto Sans KR"/>
              <a:ea typeface="Noto Sans KR"/>
              <a:cs typeface="Noto Sans KR"/>
              <a:sym typeface="Noto Sans KR"/>
            </a:endParaRPr>
          </a:p>
        </p:txBody>
      </p:sp>
      <p:sp>
        <p:nvSpPr>
          <p:cNvPr id="181" name="Google Shape;181;p23"/>
          <p:cNvSpPr txBox="1"/>
          <p:nvPr/>
        </p:nvSpPr>
        <p:spPr>
          <a:xfrm rot="5714">
            <a:off x="2139197" y="3152425"/>
            <a:ext cx="902401"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00">
                <a:latin typeface="Noto Sans KR"/>
                <a:ea typeface="Noto Sans KR"/>
                <a:cs typeface="Noto Sans KR"/>
                <a:sym typeface="Noto Sans KR"/>
              </a:rPr>
              <a:t>video input</a:t>
            </a:r>
            <a:endParaRPr sz="900">
              <a:latin typeface="Noto Sans KR"/>
              <a:ea typeface="Noto Sans KR"/>
              <a:cs typeface="Noto Sans KR"/>
              <a:sym typeface="Noto Sans KR"/>
            </a:endParaRPr>
          </a:p>
        </p:txBody>
      </p:sp>
      <p:sp>
        <p:nvSpPr>
          <p:cNvPr id="182" name="Google Shape;182;p23"/>
          <p:cNvSpPr/>
          <p:nvPr/>
        </p:nvSpPr>
        <p:spPr>
          <a:xfrm rot="-1495">
            <a:off x="4696855" y="4239840"/>
            <a:ext cx="690000" cy="305100"/>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txBox="1"/>
          <p:nvPr/>
        </p:nvSpPr>
        <p:spPr>
          <a:xfrm rot="6040">
            <a:off x="4571987" y="3915700"/>
            <a:ext cx="1024502"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00">
                <a:latin typeface="Noto Sans KR"/>
                <a:ea typeface="Noto Sans KR"/>
                <a:cs typeface="Noto Sans KR"/>
                <a:sym typeface="Noto Sans KR"/>
              </a:rPr>
              <a:t>detected face</a:t>
            </a:r>
            <a:endParaRPr sz="900">
              <a:latin typeface="Noto Sans KR"/>
              <a:ea typeface="Noto Sans KR"/>
              <a:cs typeface="Noto Sans KR"/>
              <a:sym typeface="Noto Sans KR"/>
            </a:endParaRPr>
          </a:p>
        </p:txBody>
      </p:sp>
      <p:sp>
        <p:nvSpPr>
          <p:cNvPr id="184" name="Google Shape;184;p23"/>
          <p:cNvSpPr/>
          <p:nvPr/>
        </p:nvSpPr>
        <p:spPr>
          <a:xfrm rot="-336910">
            <a:off x="2213917" y="2510211"/>
            <a:ext cx="3243866" cy="239645"/>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txBox="1"/>
          <p:nvPr/>
        </p:nvSpPr>
        <p:spPr>
          <a:xfrm rot="1494">
            <a:off x="2139201" y="2313400"/>
            <a:ext cx="1380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00">
                <a:latin typeface="Noto Sans KR"/>
                <a:ea typeface="Noto Sans KR"/>
                <a:cs typeface="Noto Sans KR"/>
                <a:sym typeface="Noto Sans KR"/>
              </a:rPr>
              <a:t>touch input</a:t>
            </a:r>
            <a:endParaRPr sz="900">
              <a:latin typeface="Noto Sans KR"/>
              <a:ea typeface="Noto Sans KR"/>
              <a:cs typeface="Noto Sans KR"/>
              <a:sym typeface="Noto Sans KR"/>
            </a:endParaRPr>
          </a:p>
        </p:txBody>
      </p:sp>
      <p:sp>
        <p:nvSpPr>
          <p:cNvPr id="186" name="Google Shape;186;p23"/>
          <p:cNvSpPr/>
          <p:nvPr/>
        </p:nvSpPr>
        <p:spPr>
          <a:xfrm>
            <a:off x="5633125" y="2016025"/>
            <a:ext cx="1323600" cy="989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Times New Roman"/>
              <a:ea typeface="Times New Roman"/>
              <a:cs typeface="Times New Roman"/>
              <a:sym typeface="Times New Roman"/>
            </a:endParaRPr>
          </a:p>
        </p:txBody>
      </p:sp>
      <p:sp>
        <p:nvSpPr>
          <p:cNvPr id="187" name="Google Shape;187;p23"/>
          <p:cNvSpPr/>
          <p:nvPr/>
        </p:nvSpPr>
        <p:spPr>
          <a:xfrm rot="-5403094">
            <a:off x="6784134" y="3075037"/>
            <a:ext cx="333300" cy="305100"/>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txBox="1"/>
          <p:nvPr/>
        </p:nvSpPr>
        <p:spPr>
          <a:xfrm rot="6040">
            <a:off x="5932187" y="3128988"/>
            <a:ext cx="1024502"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00">
                <a:latin typeface="Noto Sans KR"/>
                <a:ea typeface="Noto Sans KR"/>
                <a:cs typeface="Noto Sans KR"/>
                <a:sym typeface="Noto Sans KR"/>
              </a:rPr>
              <a:t>single emoji</a:t>
            </a:r>
            <a:endParaRPr sz="900">
              <a:latin typeface="Noto Sans KR"/>
              <a:ea typeface="Noto Sans KR"/>
              <a:cs typeface="Noto Sans KR"/>
              <a:sym typeface="Noto Sans KR"/>
            </a:endParaRPr>
          </a:p>
        </p:txBody>
      </p:sp>
      <p:sp>
        <p:nvSpPr>
          <p:cNvPr id="189" name="Google Shape;189;p23"/>
          <p:cNvSpPr txBox="1"/>
          <p:nvPr/>
        </p:nvSpPr>
        <p:spPr>
          <a:xfrm>
            <a:off x="5760925" y="2162275"/>
            <a:ext cx="1068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latin typeface="Noto Sans KR"/>
                <a:ea typeface="Noto Sans KR"/>
                <a:cs typeface="Noto Sans KR"/>
                <a:sym typeface="Noto Sans KR"/>
              </a:rPr>
              <a:t>Graph</a:t>
            </a:r>
            <a:endParaRPr sz="1100">
              <a:latin typeface="Noto Sans KR"/>
              <a:ea typeface="Noto Sans KR"/>
              <a:cs typeface="Noto Sans KR"/>
              <a:sym typeface="Noto Sans KR"/>
            </a:endParaRPr>
          </a:p>
          <a:p>
            <a:pPr indent="0" lvl="0" marL="0" rtl="0" algn="ctr">
              <a:spcBef>
                <a:spcPts val="0"/>
              </a:spcBef>
              <a:spcAft>
                <a:spcPts val="0"/>
              </a:spcAft>
              <a:buNone/>
            </a:pPr>
            <a:r>
              <a:rPr lang="ko" sz="1100">
                <a:latin typeface="Noto Sans KR"/>
                <a:ea typeface="Noto Sans KR"/>
                <a:cs typeface="Noto Sans KR"/>
                <a:sym typeface="Noto Sans KR"/>
              </a:rPr>
              <a:t>Traversal</a:t>
            </a:r>
            <a:endParaRPr sz="1100">
              <a:latin typeface="Noto Sans KR"/>
              <a:ea typeface="Noto Sans KR"/>
              <a:cs typeface="Noto Sans KR"/>
              <a:sym typeface="Noto Sans KR"/>
            </a:endParaRPr>
          </a:p>
          <a:p>
            <a:pPr indent="0" lvl="0" marL="0" rtl="0" algn="ctr">
              <a:spcBef>
                <a:spcPts val="0"/>
              </a:spcBef>
              <a:spcAft>
                <a:spcPts val="0"/>
              </a:spcAft>
              <a:buNone/>
            </a:pPr>
            <a:r>
              <a:rPr lang="ko" sz="1100">
                <a:latin typeface="Noto Sans KR"/>
                <a:ea typeface="Noto Sans KR"/>
                <a:cs typeface="Noto Sans KR"/>
                <a:sym typeface="Noto Sans KR"/>
              </a:rPr>
              <a:t>Engine</a:t>
            </a:r>
            <a:endParaRPr sz="1100">
              <a:latin typeface="Noto Sans KR"/>
              <a:ea typeface="Noto Sans KR"/>
              <a:cs typeface="Noto Sans KR"/>
              <a:sym typeface="Noto Sans KR"/>
            </a:endParaRPr>
          </a:p>
        </p:txBody>
      </p:sp>
      <p:grpSp>
        <p:nvGrpSpPr>
          <p:cNvPr id="190" name="Google Shape;190;p23"/>
          <p:cNvGrpSpPr/>
          <p:nvPr/>
        </p:nvGrpSpPr>
        <p:grpSpPr>
          <a:xfrm>
            <a:off x="6766325" y="2422650"/>
            <a:ext cx="368925" cy="176400"/>
            <a:chOff x="6738150" y="2647900"/>
            <a:chExt cx="368925" cy="176400"/>
          </a:xfrm>
        </p:grpSpPr>
        <p:sp>
          <p:nvSpPr>
            <p:cNvPr id="191" name="Google Shape;191;p23"/>
            <p:cNvSpPr/>
            <p:nvPr/>
          </p:nvSpPr>
          <p:spPr>
            <a:xfrm>
              <a:off x="6801675" y="2647900"/>
              <a:ext cx="305400" cy="176400"/>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flipH="1">
              <a:off x="6738150" y="2647900"/>
              <a:ext cx="305400" cy="176400"/>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23"/>
          <p:cNvSpPr/>
          <p:nvPr/>
        </p:nvSpPr>
        <p:spPr>
          <a:xfrm rot="-5402033">
            <a:off x="6079845" y="1538072"/>
            <a:ext cx="507300" cy="305100"/>
          </a:xfrm>
          <a:prstGeom prst="rightArrow">
            <a:avLst>
              <a:gd fmla="val 50000" name="adj1"/>
              <a:gd fmla="val 50000" name="adj2"/>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txBox="1"/>
          <p:nvPr/>
        </p:nvSpPr>
        <p:spPr>
          <a:xfrm rot="5860">
            <a:off x="5982847" y="1390475"/>
            <a:ext cx="1935903"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00">
                <a:latin typeface="Noto Sans KR"/>
                <a:ea typeface="Noto Sans KR"/>
                <a:cs typeface="Noto Sans KR"/>
                <a:sym typeface="Noto Sans KR"/>
              </a:rPr>
              <a:t>one emoji</a:t>
            </a:r>
            <a:endParaRPr sz="900">
              <a:latin typeface="Noto Sans KR"/>
              <a:ea typeface="Noto Sans KR"/>
              <a:cs typeface="Noto Sans KR"/>
              <a:sym typeface="Noto Sans KR"/>
            </a:endParaRPr>
          </a:p>
          <a:p>
            <a:pPr indent="0" lvl="0" marL="0" rtl="0" algn="ctr">
              <a:spcBef>
                <a:spcPts val="0"/>
              </a:spcBef>
              <a:spcAft>
                <a:spcPts val="0"/>
              </a:spcAft>
              <a:buNone/>
            </a:pPr>
            <a:r>
              <a:rPr lang="ko" sz="900">
                <a:latin typeface="Noto Sans KR"/>
                <a:ea typeface="Noto Sans KR"/>
                <a:cs typeface="Noto Sans KR"/>
                <a:sym typeface="Noto Sans KR"/>
              </a:rPr>
              <a:t>&amp;</a:t>
            </a:r>
            <a:endParaRPr sz="900">
              <a:latin typeface="Noto Sans KR"/>
              <a:ea typeface="Noto Sans KR"/>
              <a:cs typeface="Noto Sans KR"/>
              <a:sym typeface="Noto Sans KR"/>
            </a:endParaRPr>
          </a:p>
          <a:p>
            <a:pPr indent="0" lvl="0" marL="0" rtl="0" algn="ctr">
              <a:spcBef>
                <a:spcPts val="0"/>
              </a:spcBef>
              <a:spcAft>
                <a:spcPts val="0"/>
              </a:spcAft>
              <a:buNone/>
            </a:pPr>
            <a:r>
              <a:rPr lang="ko" sz="900">
                <a:latin typeface="Noto Sans KR"/>
                <a:ea typeface="Noto Sans KR"/>
                <a:cs typeface="Noto Sans KR"/>
                <a:sym typeface="Noto Sans KR"/>
              </a:rPr>
              <a:t>adjacent emojis</a:t>
            </a:r>
            <a:endParaRPr sz="900">
              <a:latin typeface="Noto Sans KR"/>
              <a:ea typeface="Noto Sans KR"/>
              <a:cs typeface="Noto Sans KR"/>
              <a:sym typeface="Noto Sans KR"/>
            </a:endParaRPr>
          </a:p>
        </p:txBody>
      </p:sp>
      <p:sp>
        <p:nvSpPr>
          <p:cNvPr id="195" name="Google Shape;195;p23"/>
          <p:cNvSpPr/>
          <p:nvPr/>
        </p:nvSpPr>
        <p:spPr>
          <a:xfrm>
            <a:off x="2907250" y="3648800"/>
            <a:ext cx="1629000" cy="1172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500">
                <a:latin typeface="Times New Roman"/>
                <a:ea typeface="Times New Roman"/>
                <a:cs typeface="Times New Roman"/>
                <a:sym typeface="Times New Roman"/>
              </a:rPr>
              <a:t>Detect Face</a:t>
            </a:r>
            <a:endParaRPr sz="1500">
              <a:latin typeface="Times New Roman"/>
              <a:ea typeface="Times New Roman"/>
              <a:cs typeface="Times New Roman"/>
              <a:sym typeface="Times New Roman"/>
            </a:endParaRPr>
          </a:p>
          <a:p>
            <a:pPr indent="0" lvl="0" marL="0" rtl="0" algn="ctr">
              <a:spcBef>
                <a:spcPts val="0"/>
              </a:spcBef>
              <a:spcAft>
                <a:spcPts val="0"/>
              </a:spcAft>
              <a:buNone/>
            </a:pPr>
            <a:r>
              <a:rPr lang="ko" sz="1500">
                <a:latin typeface="Times New Roman"/>
                <a:ea typeface="Times New Roman"/>
                <a:cs typeface="Times New Roman"/>
                <a:sym typeface="Times New Roman"/>
              </a:rPr>
              <a:t>Model</a:t>
            </a:r>
            <a:endParaRPr sz="1500">
              <a:latin typeface="Times New Roman"/>
              <a:ea typeface="Times New Roman"/>
              <a:cs typeface="Times New Roman"/>
              <a:sym typeface="Times New Roman"/>
            </a:endParaRPr>
          </a:p>
          <a:p>
            <a:pPr indent="0" lvl="0" marL="0" rtl="0" algn="ctr">
              <a:spcBef>
                <a:spcPts val="0"/>
              </a:spcBef>
              <a:spcAft>
                <a:spcPts val="0"/>
              </a:spcAft>
              <a:buNone/>
            </a:pPr>
            <a:r>
              <a:rPr lang="ko" sz="1500">
                <a:latin typeface="Times New Roman"/>
                <a:ea typeface="Times New Roman"/>
                <a:cs typeface="Times New Roman"/>
                <a:sym typeface="Times New Roman"/>
              </a:rPr>
              <a:t>(mtcnn)</a:t>
            </a:r>
            <a:endParaRPr sz="15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201" name="Google Shape;201;p24"/>
          <p:cNvPicPr preferRelativeResize="0"/>
          <p:nvPr/>
        </p:nvPicPr>
        <p:blipFill>
          <a:blip r:embed="rId3">
            <a:alphaModFix/>
          </a:blip>
          <a:stretch>
            <a:fillRect/>
          </a:stretch>
        </p:blipFill>
        <p:spPr>
          <a:xfrm>
            <a:off x="8527922" y="152397"/>
            <a:ext cx="463675" cy="463675"/>
          </a:xfrm>
          <a:prstGeom prst="rect">
            <a:avLst/>
          </a:prstGeom>
          <a:noFill/>
          <a:ln>
            <a:noFill/>
          </a:ln>
        </p:spPr>
      </p:pic>
      <p:sp>
        <p:nvSpPr>
          <p:cNvPr id="202" name="Google Shape;202;p2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ko" sz="2800">
                <a:latin typeface="Noto Sans KR"/>
                <a:ea typeface="Noto Sans KR"/>
                <a:cs typeface="Noto Sans KR"/>
                <a:sym typeface="Noto Sans KR"/>
              </a:rPr>
              <a:t>Emoji Graph</a:t>
            </a:r>
            <a:endParaRPr sz="2800">
              <a:solidFill>
                <a:srgbClr val="000000"/>
              </a:solidFill>
              <a:latin typeface="Noto Sans KR"/>
              <a:ea typeface="Noto Sans KR"/>
              <a:cs typeface="Noto Sans KR"/>
              <a:sym typeface="Noto Sans KR"/>
            </a:endParaRPr>
          </a:p>
        </p:txBody>
      </p:sp>
      <p:pic>
        <p:nvPicPr>
          <p:cNvPr id="203" name="Google Shape;203;p24"/>
          <p:cNvPicPr preferRelativeResize="0"/>
          <p:nvPr/>
        </p:nvPicPr>
        <p:blipFill>
          <a:blip r:embed="rId4">
            <a:alphaModFix/>
          </a:blip>
          <a:stretch>
            <a:fillRect/>
          </a:stretch>
        </p:blipFill>
        <p:spPr>
          <a:xfrm>
            <a:off x="347913" y="2006314"/>
            <a:ext cx="548700" cy="538711"/>
          </a:xfrm>
          <a:prstGeom prst="rect">
            <a:avLst/>
          </a:prstGeom>
          <a:noFill/>
          <a:ln>
            <a:noFill/>
          </a:ln>
        </p:spPr>
      </p:pic>
      <p:pic>
        <p:nvPicPr>
          <p:cNvPr id="204" name="Google Shape;204;p24"/>
          <p:cNvPicPr preferRelativeResize="0"/>
          <p:nvPr/>
        </p:nvPicPr>
        <p:blipFill>
          <a:blip r:embed="rId5">
            <a:alphaModFix/>
          </a:blip>
          <a:stretch>
            <a:fillRect/>
          </a:stretch>
        </p:blipFill>
        <p:spPr>
          <a:xfrm>
            <a:off x="390450" y="2654312"/>
            <a:ext cx="463674" cy="463674"/>
          </a:xfrm>
          <a:prstGeom prst="rect">
            <a:avLst/>
          </a:prstGeom>
          <a:noFill/>
          <a:ln>
            <a:noFill/>
          </a:ln>
        </p:spPr>
      </p:pic>
      <p:pic>
        <p:nvPicPr>
          <p:cNvPr id="205" name="Google Shape;205;p24"/>
          <p:cNvPicPr preferRelativeResize="0"/>
          <p:nvPr/>
        </p:nvPicPr>
        <p:blipFill>
          <a:blip r:embed="rId6">
            <a:alphaModFix/>
          </a:blip>
          <a:stretch>
            <a:fillRect/>
          </a:stretch>
        </p:blipFill>
        <p:spPr>
          <a:xfrm>
            <a:off x="390450" y="3331089"/>
            <a:ext cx="463675" cy="458523"/>
          </a:xfrm>
          <a:prstGeom prst="rect">
            <a:avLst/>
          </a:prstGeom>
          <a:noFill/>
          <a:ln>
            <a:noFill/>
          </a:ln>
        </p:spPr>
      </p:pic>
      <p:pic>
        <p:nvPicPr>
          <p:cNvPr id="206" name="Google Shape;206;p24"/>
          <p:cNvPicPr preferRelativeResize="0"/>
          <p:nvPr/>
        </p:nvPicPr>
        <p:blipFill>
          <a:blip r:embed="rId7">
            <a:alphaModFix/>
          </a:blip>
          <a:stretch>
            <a:fillRect/>
          </a:stretch>
        </p:blipFill>
        <p:spPr>
          <a:xfrm>
            <a:off x="390450" y="3868945"/>
            <a:ext cx="463674" cy="467056"/>
          </a:xfrm>
          <a:prstGeom prst="rect">
            <a:avLst/>
          </a:prstGeom>
          <a:noFill/>
          <a:ln>
            <a:noFill/>
          </a:ln>
        </p:spPr>
      </p:pic>
      <p:pic>
        <p:nvPicPr>
          <p:cNvPr id="207" name="Google Shape;207;p24"/>
          <p:cNvPicPr preferRelativeResize="0"/>
          <p:nvPr/>
        </p:nvPicPr>
        <p:blipFill>
          <a:blip r:embed="rId8">
            <a:alphaModFix/>
          </a:blip>
          <a:stretch>
            <a:fillRect/>
          </a:stretch>
        </p:blipFill>
        <p:spPr>
          <a:xfrm>
            <a:off x="390450" y="4459269"/>
            <a:ext cx="463674" cy="423831"/>
          </a:xfrm>
          <a:prstGeom prst="rect">
            <a:avLst/>
          </a:prstGeom>
          <a:noFill/>
          <a:ln>
            <a:noFill/>
          </a:ln>
        </p:spPr>
      </p:pic>
      <p:sp>
        <p:nvSpPr>
          <p:cNvPr id="208" name="Google Shape;208;p24"/>
          <p:cNvSpPr/>
          <p:nvPr/>
        </p:nvSpPr>
        <p:spPr>
          <a:xfrm>
            <a:off x="1515000" y="2057663"/>
            <a:ext cx="867000" cy="51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ssim</a:t>
            </a:r>
            <a:endParaRPr/>
          </a:p>
        </p:txBody>
      </p:sp>
      <p:sp>
        <p:nvSpPr>
          <p:cNvPr id="209" name="Google Shape;209;p24"/>
          <p:cNvSpPr/>
          <p:nvPr/>
        </p:nvSpPr>
        <p:spPr>
          <a:xfrm>
            <a:off x="1515000" y="2627088"/>
            <a:ext cx="867000" cy="51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ssim</a:t>
            </a:r>
            <a:endParaRPr/>
          </a:p>
        </p:txBody>
      </p:sp>
      <p:sp>
        <p:nvSpPr>
          <p:cNvPr id="210" name="Google Shape;210;p24"/>
          <p:cNvSpPr/>
          <p:nvPr/>
        </p:nvSpPr>
        <p:spPr>
          <a:xfrm>
            <a:off x="1515000" y="3252975"/>
            <a:ext cx="867000" cy="51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ssim</a:t>
            </a:r>
            <a:endParaRPr/>
          </a:p>
        </p:txBody>
      </p:sp>
      <p:sp>
        <p:nvSpPr>
          <p:cNvPr id="211" name="Google Shape;211;p24"/>
          <p:cNvSpPr/>
          <p:nvPr/>
        </p:nvSpPr>
        <p:spPr>
          <a:xfrm>
            <a:off x="1515000" y="3843425"/>
            <a:ext cx="867000" cy="51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ssim</a:t>
            </a:r>
            <a:endParaRPr/>
          </a:p>
        </p:txBody>
      </p:sp>
      <p:sp>
        <p:nvSpPr>
          <p:cNvPr id="212" name="Google Shape;212;p24"/>
          <p:cNvSpPr/>
          <p:nvPr/>
        </p:nvSpPr>
        <p:spPr>
          <a:xfrm>
            <a:off x="1515000" y="4412138"/>
            <a:ext cx="867000" cy="51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ssim</a:t>
            </a:r>
            <a:endParaRPr/>
          </a:p>
        </p:txBody>
      </p:sp>
      <p:sp>
        <p:nvSpPr>
          <p:cNvPr id="213" name="Google Shape;213;p24"/>
          <p:cNvSpPr txBox="1"/>
          <p:nvPr/>
        </p:nvSpPr>
        <p:spPr>
          <a:xfrm>
            <a:off x="7680750" y="3387700"/>
            <a:ext cx="141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a:t>
            </a:r>
            <a:endParaRPr/>
          </a:p>
          <a:p>
            <a:pPr indent="0" lvl="0" marL="0" rtl="0" algn="l">
              <a:spcBef>
                <a:spcPts val="0"/>
              </a:spcBef>
              <a:spcAft>
                <a:spcPts val="0"/>
              </a:spcAft>
              <a:buNone/>
            </a:pPr>
            <a:r>
              <a:rPr lang="ko"/>
              <a:t>🥱😓😳😰…</a:t>
            </a:r>
            <a:endParaRPr/>
          </a:p>
        </p:txBody>
      </p:sp>
      <p:sp>
        <p:nvSpPr>
          <p:cNvPr id="214" name="Google Shape;214;p24"/>
          <p:cNvSpPr txBox="1"/>
          <p:nvPr/>
        </p:nvSpPr>
        <p:spPr>
          <a:xfrm>
            <a:off x="6268100" y="2682800"/>
            <a:ext cx="6120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ko" sz="1100">
                <a:solidFill>
                  <a:schemeClr val="dk1"/>
                </a:solidFill>
              </a:rPr>
              <a:t>Angry</a:t>
            </a:r>
            <a:endParaRPr/>
          </a:p>
        </p:txBody>
      </p:sp>
      <p:sp>
        <p:nvSpPr>
          <p:cNvPr id="215" name="Google Shape;215;p24"/>
          <p:cNvSpPr txBox="1"/>
          <p:nvPr/>
        </p:nvSpPr>
        <p:spPr>
          <a:xfrm>
            <a:off x="6306750" y="4085913"/>
            <a:ext cx="8670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sz="1100">
                <a:solidFill>
                  <a:schemeClr val="dk1"/>
                </a:solidFill>
              </a:rPr>
              <a:t>Sadness</a:t>
            </a:r>
            <a:endParaRPr/>
          </a:p>
        </p:txBody>
      </p:sp>
      <p:sp>
        <p:nvSpPr>
          <p:cNvPr id="216" name="Google Shape;216;p24"/>
          <p:cNvSpPr txBox="1"/>
          <p:nvPr/>
        </p:nvSpPr>
        <p:spPr>
          <a:xfrm>
            <a:off x="6348900" y="4397400"/>
            <a:ext cx="7827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sz="1100">
                <a:solidFill>
                  <a:schemeClr val="dk1"/>
                </a:solidFill>
              </a:rPr>
              <a:t>Surprise</a:t>
            </a:r>
            <a:endParaRPr/>
          </a:p>
        </p:txBody>
      </p:sp>
      <p:sp>
        <p:nvSpPr>
          <p:cNvPr id="217" name="Google Shape;217;p24"/>
          <p:cNvSpPr txBox="1"/>
          <p:nvPr/>
        </p:nvSpPr>
        <p:spPr>
          <a:xfrm>
            <a:off x="6306750" y="3790113"/>
            <a:ext cx="7149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sz="1100">
                <a:solidFill>
                  <a:schemeClr val="dk1"/>
                </a:solidFill>
              </a:rPr>
              <a:t>Neutral</a:t>
            </a:r>
            <a:endParaRPr/>
          </a:p>
        </p:txBody>
      </p:sp>
      <p:sp>
        <p:nvSpPr>
          <p:cNvPr id="218" name="Google Shape;218;p24"/>
          <p:cNvSpPr txBox="1"/>
          <p:nvPr/>
        </p:nvSpPr>
        <p:spPr>
          <a:xfrm>
            <a:off x="6306756" y="3477175"/>
            <a:ext cx="10416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sz="1100">
                <a:solidFill>
                  <a:schemeClr val="dk1"/>
                </a:solidFill>
              </a:rPr>
              <a:t>Happiness</a:t>
            </a:r>
            <a:endParaRPr/>
          </a:p>
        </p:txBody>
      </p:sp>
      <p:sp>
        <p:nvSpPr>
          <p:cNvPr id="219" name="Google Shape;219;p24"/>
          <p:cNvSpPr txBox="1"/>
          <p:nvPr/>
        </p:nvSpPr>
        <p:spPr>
          <a:xfrm>
            <a:off x="6306738" y="3226025"/>
            <a:ext cx="7149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sz="1100">
                <a:solidFill>
                  <a:schemeClr val="dk1"/>
                </a:solidFill>
              </a:rPr>
              <a:t>Fear</a:t>
            </a:r>
            <a:endParaRPr/>
          </a:p>
        </p:txBody>
      </p:sp>
      <p:sp>
        <p:nvSpPr>
          <p:cNvPr id="220" name="Google Shape;220;p24"/>
          <p:cNvSpPr txBox="1"/>
          <p:nvPr/>
        </p:nvSpPr>
        <p:spPr>
          <a:xfrm>
            <a:off x="6268100" y="2958075"/>
            <a:ext cx="714900" cy="354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sz="1100">
                <a:solidFill>
                  <a:schemeClr val="dk1"/>
                </a:solidFill>
              </a:rPr>
              <a:t>Disgust</a:t>
            </a:r>
            <a:endParaRPr/>
          </a:p>
        </p:txBody>
      </p:sp>
      <p:cxnSp>
        <p:nvCxnSpPr>
          <p:cNvPr id="221" name="Google Shape;221;p24"/>
          <p:cNvCxnSpPr>
            <a:stCxn id="213" idx="1"/>
            <a:endCxn id="214" idx="3"/>
          </p:cNvCxnSpPr>
          <p:nvPr/>
        </p:nvCxnSpPr>
        <p:spPr>
          <a:xfrm rot="10800000">
            <a:off x="6880050" y="2859700"/>
            <a:ext cx="800700" cy="8358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24"/>
          <p:cNvCxnSpPr>
            <a:stCxn id="213" idx="1"/>
            <a:endCxn id="220" idx="3"/>
          </p:cNvCxnSpPr>
          <p:nvPr/>
        </p:nvCxnSpPr>
        <p:spPr>
          <a:xfrm rot="10800000">
            <a:off x="6982950" y="3135100"/>
            <a:ext cx="697800" cy="5604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24"/>
          <p:cNvCxnSpPr>
            <a:stCxn id="213" idx="1"/>
            <a:endCxn id="219" idx="3"/>
          </p:cNvCxnSpPr>
          <p:nvPr/>
        </p:nvCxnSpPr>
        <p:spPr>
          <a:xfrm rot="10800000">
            <a:off x="7021650" y="3403000"/>
            <a:ext cx="659100" cy="2925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4"/>
          <p:cNvCxnSpPr>
            <a:stCxn id="213" idx="1"/>
            <a:endCxn id="218" idx="2"/>
          </p:cNvCxnSpPr>
          <p:nvPr/>
        </p:nvCxnSpPr>
        <p:spPr>
          <a:xfrm flipH="1">
            <a:off x="6827550" y="3695500"/>
            <a:ext cx="853200" cy="1356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4"/>
          <p:cNvCxnSpPr>
            <a:stCxn id="213" idx="1"/>
            <a:endCxn id="217" idx="3"/>
          </p:cNvCxnSpPr>
          <p:nvPr/>
        </p:nvCxnSpPr>
        <p:spPr>
          <a:xfrm flipH="1">
            <a:off x="7021650" y="3695500"/>
            <a:ext cx="659100" cy="2715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4"/>
          <p:cNvCxnSpPr>
            <a:stCxn id="213" idx="1"/>
            <a:endCxn id="216" idx="3"/>
          </p:cNvCxnSpPr>
          <p:nvPr/>
        </p:nvCxnSpPr>
        <p:spPr>
          <a:xfrm flipH="1">
            <a:off x="7131450" y="3695500"/>
            <a:ext cx="549300" cy="8790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4"/>
          <p:cNvCxnSpPr>
            <a:stCxn id="213" idx="1"/>
            <a:endCxn id="215" idx="3"/>
          </p:cNvCxnSpPr>
          <p:nvPr/>
        </p:nvCxnSpPr>
        <p:spPr>
          <a:xfrm flipH="1">
            <a:off x="7173750" y="3695500"/>
            <a:ext cx="507000" cy="567300"/>
          </a:xfrm>
          <a:prstGeom prst="straightConnector1">
            <a:avLst/>
          </a:prstGeom>
          <a:noFill/>
          <a:ln cap="flat" cmpd="sng" w="9525">
            <a:solidFill>
              <a:schemeClr val="dk2"/>
            </a:solidFill>
            <a:prstDash val="solid"/>
            <a:round/>
            <a:headEnd len="med" w="med" type="none"/>
            <a:tailEnd len="med" w="med" type="triangle"/>
          </a:ln>
        </p:spPr>
      </p:cxnSp>
      <p:sp>
        <p:nvSpPr>
          <p:cNvPr id="228" name="Google Shape;228;p24"/>
          <p:cNvSpPr/>
          <p:nvPr/>
        </p:nvSpPr>
        <p:spPr>
          <a:xfrm>
            <a:off x="2614225" y="2635500"/>
            <a:ext cx="935100" cy="177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Common</a:t>
            </a:r>
            <a:endParaRPr/>
          </a:p>
          <a:p>
            <a:pPr indent="0" lvl="0" marL="0" rtl="0" algn="ctr">
              <a:spcBef>
                <a:spcPts val="0"/>
              </a:spcBef>
              <a:spcAft>
                <a:spcPts val="0"/>
              </a:spcAft>
              <a:buNone/>
            </a:pPr>
            <a:r>
              <a:rPr lang="ko"/>
              <a:t>top n</a:t>
            </a:r>
            <a:endParaRPr/>
          </a:p>
          <a:p>
            <a:pPr indent="0" lvl="0" marL="0" rtl="0" algn="ctr">
              <a:spcBef>
                <a:spcPts val="0"/>
              </a:spcBef>
              <a:spcAft>
                <a:spcPts val="0"/>
              </a:spcAft>
              <a:buNone/>
            </a:pPr>
            <a:r>
              <a:rPr lang="ko"/>
              <a:t>emojis</a:t>
            </a:r>
            <a:endParaRPr/>
          </a:p>
        </p:txBody>
      </p:sp>
      <p:cxnSp>
        <p:nvCxnSpPr>
          <p:cNvPr id="229" name="Google Shape;229;p24"/>
          <p:cNvCxnSpPr/>
          <p:nvPr/>
        </p:nvCxnSpPr>
        <p:spPr>
          <a:xfrm>
            <a:off x="4259058" y="905249"/>
            <a:ext cx="267600" cy="162900"/>
          </a:xfrm>
          <a:prstGeom prst="straightConnector1">
            <a:avLst/>
          </a:prstGeom>
          <a:noFill/>
          <a:ln cap="flat" cmpd="sng" w="38100">
            <a:solidFill>
              <a:srgbClr val="595959"/>
            </a:solidFill>
            <a:prstDash val="solid"/>
            <a:round/>
            <a:headEnd len="med" w="med" type="none"/>
            <a:tailEnd len="med" w="med" type="none"/>
          </a:ln>
        </p:spPr>
      </p:cxnSp>
      <p:cxnSp>
        <p:nvCxnSpPr>
          <p:cNvPr id="230" name="Google Shape;230;p24"/>
          <p:cNvCxnSpPr/>
          <p:nvPr/>
        </p:nvCxnSpPr>
        <p:spPr>
          <a:xfrm>
            <a:off x="4653083" y="1180122"/>
            <a:ext cx="182400" cy="239100"/>
          </a:xfrm>
          <a:prstGeom prst="straightConnector1">
            <a:avLst/>
          </a:prstGeom>
          <a:noFill/>
          <a:ln cap="flat" cmpd="sng" w="38100">
            <a:solidFill>
              <a:srgbClr val="595959"/>
            </a:solidFill>
            <a:prstDash val="solid"/>
            <a:round/>
            <a:headEnd len="med" w="med" type="none"/>
            <a:tailEnd len="med" w="med" type="none"/>
          </a:ln>
        </p:spPr>
      </p:cxnSp>
      <p:cxnSp>
        <p:nvCxnSpPr>
          <p:cNvPr id="231" name="Google Shape;231;p24"/>
          <p:cNvCxnSpPr/>
          <p:nvPr/>
        </p:nvCxnSpPr>
        <p:spPr>
          <a:xfrm flipH="1">
            <a:off x="4903929" y="886180"/>
            <a:ext cx="21000" cy="520200"/>
          </a:xfrm>
          <a:prstGeom prst="straightConnector1">
            <a:avLst/>
          </a:prstGeom>
          <a:noFill/>
          <a:ln cap="flat" cmpd="sng" w="38100">
            <a:solidFill>
              <a:srgbClr val="595959"/>
            </a:solidFill>
            <a:prstDash val="solid"/>
            <a:round/>
            <a:headEnd len="med" w="med" type="none"/>
            <a:tailEnd len="med" w="med" type="none"/>
          </a:ln>
        </p:spPr>
      </p:cxnSp>
      <p:cxnSp>
        <p:nvCxnSpPr>
          <p:cNvPr id="232" name="Google Shape;232;p24"/>
          <p:cNvCxnSpPr/>
          <p:nvPr/>
        </p:nvCxnSpPr>
        <p:spPr>
          <a:xfrm flipH="1" rot="10800000">
            <a:off x="4195908" y="810609"/>
            <a:ext cx="684900" cy="29100"/>
          </a:xfrm>
          <a:prstGeom prst="straightConnector1">
            <a:avLst/>
          </a:prstGeom>
          <a:noFill/>
          <a:ln cap="flat" cmpd="sng" w="38100">
            <a:solidFill>
              <a:srgbClr val="595959"/>
            </a:solidFill>
            <a:prstDash val="solid"/>
            <a:round/>
            <a:headEnd len="med" w="med" type="none"/>
            <a:tailEnd len="med" w="med" type="none"/>
          </a:ln>
        </p:spPr>
      </p:cxnSp>
      <p:cxnSp>
        <p:nvCxnSpPr>
          <p:cNvPr id="233" name="Google Shape;233;p24"/>
          <p:cNvCxnSpPr/>
          <p:nvPr/>
        </p:nvCxnSpPr>
        <p:spPr>
          <a:xfrm flipH="1" rot="10800000">
            <a:off x="4245308" y="1510514"/>
            <a:ext cx="597000" cy="104700"/>
          </a:xfrm>
          <a:prstGeom prst="straightConnector1">
            <a:avLst/>
          </a:prstGeom>
          <a:noFill/>
          <a:ln cap="flat" cmpd="sng" w="38100">
            <a:solidFill>
              <a:srgbClr val="595959"/>
            </a:solidFill>
            <a:prstDash val="solid"/>
            <a:round/>
            <a:headEnd len="med" w="med" type="none"/>
            <a:tailEnd len="med" w="med" type="none"/>
          </a:ln>
        </p:spPr>
      </p:cxnSp>
      <p:cxnSp>
        <p:nvCxnSpPr>
          <p:cNvPr id="234" name="Google Shape;234;p24"/>
          <p:cNvCxnSpPr/>
          <p:nvPr/>
        </p:nvCxnSpPr>
        <p:spPr>
          <a:xfrm flipH="1" rot="10800000">
            <a:off x="3886954" y="1636928"/>
            <a:ext cx="291000" cy="281700"/>
          </a:xfrm>
          <a:prstGeom prst="straightConnector1">
            <a:avLst/>
          </a:prstGeom>
          <a:noFill/>
          <a:ln cap="flat" cmpd="sng" w="38100">
            <a:solidFill>
              <a:srgbClr val="595959"/>
            </a:solidFill>
            <a:prstDash val="solid"/>
            <a:round/>
            <a:headEnd len="med" w="med" type="none"/>
            <a:tailEnd len="med" w="med" type="none"/>
          </a:ln>
        </p:spPr>
      </p:cxnSp>
      <p:cxnSp>
        <p:nvCxnSpPr>
          <p:cNvPr id="235" name="Google Shape;235;p24"/>
          <p:cNvCxnSpPr/>
          <p:nvPr/>
        </p:nvCxnSpPr>
        <p:spPr>
          <a:xfrm flipH="1" rot="10800000">
            <a:off x="4592654" y="1498017"/>
            <a:ext cx="281400" cy="438000"/>
          </a:xfrm>
          <a:prstGeom prst="straightConnector1">
            <a:avLst/>
          </a:prstGeom>
          <a:noFill/>
          <a:ln cap="flat" cmpd="sng" w="38100">
            <a:solidFill>
              <a:srgbClr val="595959"/>
            </a:solidFill>
            <a:prstDash val="solid"/>
            <a:round/>
            <a:headEnd len="med" w="med" type="none"/>
            <a:tailEnd len="med" w="med" type="none"/>
          </a:ln>
        </p:spPr>
      </p:cxnSp>
      <p:cxnSp>
        <p:nvCxnSpPr>
          <p:cNvPr id="236" name="Google Shape;236;p24"/>
          <p:cNvCxnSpPr/>
          <p:nvPr/>
        </p:nvCxnSpPr>
        <p:spPr>
          <a:xfrm rot="10800000">
            <a:off x="4915753" y="1482389"/>
            <a:ext cx="351000" cy="444900"/>
          </a:xfrm>
          <a:prstGeom prst="straightConnector1">
            <a:avLst/>
          </a:prstGeom>
          <a:noFill/>
          <a:ln cap="flat" cmpd="sng" w="38100">
            <a:solidFill>
              <a:srgbClr val="595959"/>
            </a:solidFill>
            <a:prstDash val="solid"/>
            <a:round/>
            <a:headEnd len="med" w="med" type="none"/>
            <a:tailEnd len="med" w="med" type="none"/>
          </a:ln>
        </p:spPr>
      </p:cxnSp>
      <p:cxnSp>
        <p:nvCxnSpPr>
          <p:cNvPr id="237" name="Google Shape;237;p24"/>
          <p:cNvCxnSpPr/>
          <p:nvPr/>
        </p:nvCxnSpPr>
        <p:spPr>
          <a:xfrm rot="10800000">
            <a:off x="4980210" y="792713"/>
            <a:ext cx="219300" cy="324300"/>
          </a:xfrm>
          <a:prstGeom prst="straightConnector1">
            <a:avLst/>
          </a:prstGeom>
          <a:noFill/>
          <a:ln cap="flat" cmpd="sng" w="38100">
            <a:solidFill>
              <a:srgbClr val="595959"/>
            </a:solidFill>
            <a:prstDash val="solid"/>
            <a:round/>
            <a:headEnd len="med" w="med" type="none"/>
            <a:tailEnd len="med" w="med" type="none"/>
          </a:ln>
        </p:spPr>
      </p:cxnSp>
      <p:cxnSp>
        <p:nvCxnSpPr>
          <p:cNvPr id="238" name="Google Shape;238;p24"/>
          <p:cNvCxnSpPr/>
          <p:nvPr/>
        </p:nvCxnSpPr>
        <p:spPr>
          <a:xfrm rot="10800000">
            <a:off x="5215935" y="1130177"/>
            <a:ext cx="311700" cy="334500"/>
          </a:xfrm>
          <a:prstGeom prst="straightConnector1">
            <a:avLst/>
          </a:prstGeom>
          <a:noFill/>
          <a:ln cap="flat" cmpd="sng" w="38100">
            <a:solidFill>
              <a:srgbClr val="595959"/>
            </a:solidFill>
            <a:prstDash val="solid"/>
            <a:round/>
            <a:headEnd len="med" w="med" type="none"/>
            <a:tailEnd len="med" w="med" type="none"/>
          </a:ln>
        </p:spPr>
      </p:cxnSp>
      <p:cxnSp>
        <p:nvCxnSpPr>
          <p:cNvPr id="239" name="Google Shape;239;p24"/>
          <p:cNvCxnSpPr/>
          <p:nvPr/>
        </p:nvCxnSpPr>
        <p:spPr>
          <a:xfrm rot="10800000">
            <a:off x="4935520" y="1464621"/>
            <a:ext cx="552300" cy="4800"/>
          </a:xfrm>
          <a:prstGeom prst="straightConnector1">
            <a:avLst/>
          </a:prstGeom>
          <a:noFill/>
          <a:ln cap="flat" cmpd="sng" w="38100">
            <a:solidFill>
              <a:srgbClr val="595959"/>
            </a:solidFill>
            <a:prstDash val="solid"/>
            <a:round/>
            <a:headEnd len="med" w="med" type="none"/>
            <a:tailEnd len="med" w="med" type="none"/>
          </a:ln>
        </p:spPr>
      </p:cxnSp>
      <p:cxnSp>
        <p:nvCxnSpPr>
          <p:cNvPr id="240" name="Google Shape;240;p24"/>
          <p:cNvCxnSpPr/>
          <p:nvPr/>
        </p:nvCxnSpPr>
        <p:spPr>
          <a:xfrm flipH="1">
            <a:off x="5558896" y="1079085"/>
            <a:ext cx="421800" cy="349200"/>
          </a:xfrm>
          <a:prstGeom prst="straightConnector1">
            <a:avLst/>
          </a:prstGeom>
          <a:noFill/>
          <a:ln cap="flat" cmpd="sng" w="38100">
            <a:solidFill>
              <a:srgbClr val="595959"/>
            </a:solidFill>
            <a:prstDash val="solid"/>
            <a:round/>
            <a:headEnd len="med" w="med" type="none"/>
            <a:tailEnd len="med" w="med" type="none"/>
          </a:ln>
        </p:spPr>
      </p:cxnSp>
      <p:cxnSp>
        <p:nvCxnSpPr>
          <p:cNvPr id="241" name="Google Shape;241;p24"/>
          <p:cNvCxnSpPr/>
          <p:nvPr/>
        </p:nvCxnSpPr>
        <p:spPr>
          <a:xfrm rot="10800000">
            <a:off x="5559232" y="1497820"/>
            <a:ext cx="414600" cy="188100"/>
          </a:xfrm>
          <a:prstGeom prst="straightConnector1">
            <a:avLst/>
          </a:prstGeom>
          <a:noFill/>
          <a:ln cap="flat" cmpd="sng" w="38100">
            <a:solidFill>
              <a:srgbClr val="595959"/>
            </a:solidFill>
            <a:prstDash val="solid"/>
            <a:round/>
            <a:headEnd len="med" w="med" type="none"/>
            <a:tailEnd len="med" w="med" type="none"/>
          </a:ln>
        </p:spPr>
      </p:cxnSp>
      <p:cxnSp>
        <p:nvCxnSpPr>
          <p:cNvPr id="242" name="Google Shape;242;p24"/>
          <p:cNvCxnSpPr/>
          <p:nvPr/>
        </p:nvCxnSpPr>
        <p:spPr>
          <a:xfrm rot="10800000">
            <a:off x="5946260" y="1068314"/>
            <a:ext cx="56400" cy="578100"/>
          </a:xfrm>
          <a:prstGeom prst="straightConnector1">
            <a:avLst/>
          </a:prstGeom>
          <a:noFill/>
          <a:ln cap="flat" cmpd="sng" w="38100">
            <a:solidFill>
              <a:srgbClr val="595959"/>
            </a:solidFill>
            <a:prstDash val="solid"/>
            <a:round/>
            <a:headEnd len="med" w="med" type="none"/>
            <a:tailEnd len="med" w="med" type="none"/>
          </a:ln>
        </p:spPr>
      </p:cxnSp>
      <p:cxnSp>
        <p:nvCxnSpPr>
          <p:cNvPr id="243" name="Google Shape;243;p24"/>
          <p:cNvCxnSpPr/>
          <p:nvPr/>
        </p:nvCxnSpPr>
        <p:spPr>
          <a:xfrm rot="10800000">
            <a:off x="5266849" y="1883432"/>
            <a:ext cx="300600" cy="259200"/>
          </a:xfrm>
          <a:prstGeom prst="straightConnector1">
            <a:avLst/>
          </a:prstGeom>
          <a:noFill/>
          <a:ln cap="flat" cmpd="sng" w="38100">
            <a:solidFill>
              <a:srgbClr val="595959"/>
            </a:solidFill>
            <a:prstDash val="solid"/>
            <a:round/>
            <a:headEnd len="med" w="med" type="none"/>
            <a:tailEnd len="med" w="med" type="none"/>
          </a:ln>
        </p:spPr>
      </p:cxnSp>
      <p:pic>
        <p:nvPicPr>
          <p:cNvPr descr="Slightly Smiling Face" id="244" name="Google Shape;244;p24" title="Slightly Smiling Face"/>
          <p:cNvPicPr preferRelativeResize="0"/>
          <p:nvPr/>
        </p:nvPicPr>
        <p:blipFill>
          <a:blip r:embed="rId9">
            <a:alphaModFix/>
          </a:blip>
          <a:stretch>
            <a:fillRect/>
          </a:stretch>
        </p:blipFill>
        <p:spPr>
          <a:xfrm>
            <a:off x="4778878" y="1359774"/>
            <a:ext cx="201178" cy="231568"/>
          </a:xfrm>
          <a:prstGeom prst="rect">
            <a:avLst/>
          </a:prstGeom>
          <a:noFill/>
          <a:ln>
            <a:noFill/>
          </a:ln>
        </p:spPr>
      </p:pic>
      <p:pic>
        <p:nvPicPr>
          <p:cNvPr descr="Smiling Face with Halo" id="245" name="Google Shape;245;p24" title="Smiling Face with Halo"/>
          <p:cNvPicPr preferRelativeResize="0"/>
          <p:nvPr/>
        </p:nvPicPr>
        <p:blipFill>
          <a:blip r:embed="rId10">
            <a:alphaModFix/>
          </a:blip>
          <a:stretch>
            <a:fillRect/>
          </a:stretch>
        </p:blipFill>
        <p:spPr>
          <a:xfrm>
            <a:off x="4122343" y="1465040"/>
            <a:ext cx="201178" cy="231568"/>
          </a:xfrm>
          <a:prstGeom prst="rect">
            <a:avLst/>
          </a:prstGeom>
          <a:noFill/>
          <a:ln>
            <a:noFill/>
          </a:ln>
        </p:spPr>
      </p:pic>
      <p:pic>
        <p:nvPicPr>
          <p:cNvPr descr="Smiling Face with Smiling Eyes" id="246" name="Google Shape;246;p24" title="Smiling Face with Smiling Eyes"/>
          <p:cNvPicPr preferRelativeResize="0"/>
          <p:nvPr/>
        </p:nvPicPr>
        <p:blipFill>
          <a:blip r:embed="rId11">
            <a:alphaModFix/>
          </a:blip>
          <a:stretch>
            <a:fillRect/>
          </a:stretch>
        </p:blipFill>
        <p:spPr>
          <a:xfrm>
            <a:off x="4506153" y="1006294"/>
            <a:ext cx="201178" cy="231568"/>
          </a:xfrm>
          <a:prstGeom prst="rect">
            <a:avLst/>
          </a:prstGeom>
          <a:noFill/>
          <a:ln>
            <a:noFill/>
          </a:ln>
        </p:spPr>
      </p:pic>
      <p:pic>
        <p:nvPicPr>
          <p:cNvPr descr="Smiling Face with Hearts" id="247" name="Google Shape;247;p24" title="Smiling Face with Hearts"/>
          <p:cNvPicPr preferRelativeResize="0"/>
          <p:nvPr/>
        </p:nvPicPr>
        <p:blipFill>
          <a:blip r:embed="rId12">
            <a:alphaModFix/>
          </a:blip>
          <a:stretch>
            <a:fillRect/>
          </a:stretch>
        </p:blipFill>
        <p:spPr>
          <a:xfrm>
            <a:off x="5435413" y="1342899"/>
            <a:ext cx="201178" cy="231568"/>
          </a:xfrm>
          <a:prstGeom prst="rect">
            <a:avLst/>
          </a:prstGeom>
          <a:noFill/>
          <a:ln>
            <a:noFill/>
          </a:ln>
        </p:spPr>
      </p:pic>
      <p:pic>
        <p:nvPicPr>
          <p:cNvPr descr="Smiling Face" id="248" name="Google Shape;248;p24" title="Smiling Face"/>
          <p:cNvPicPr preferRelativeResize="0"/>
          <p:nvPr/>
        </p:nvPicPr>
        <p:blipFill>
          <a:blip r:embed="rId13">
            <a:alphaModFix/>
          </a:blip>
          <a:stretch>
            <a:fillRect/>
          </a:stretch>
        </p:blipFill>
        <p:spPr>
          <a:xfrm>
            <a:off x="5110611" y="1020130"/>
            <a:ext cx="201178" cy="231568"/>
          </a:xfrm>
          <a:prstGeom prst="rect">
            <a:avLst/>
          </a:prstGeom>
          <a:noFill/>
          <a:ln>
            <a:noFill/>
          </a:ln>
        </p:spPr>
      </p:pic>
      <p:pic>
        <p:nvPicPr>
          <p:cNvPr descr="Face Savoring Food" id="249" name="Google Shape;249;p24" title="Face Savoring Food"/>
          <p:cNvPicPr preferRelativeResize="0"/>
          <p:nvPr/>
        </p:nvPicPr>
        <p:blipFill>
          <a:blip r:embed="rId14">
            <a:alphaModFix/>
          </a:blip>
          <a:stretch>
            <a:fillRect/>
          </a:stretch>
        </p:blipFill>
        <p:spPr>
          <a:xfrm>
            <a:off x="5164704" y="1792089"/>
            <a:ext cx="201178" cy="231568"/>
          </a:xfrm>
          <a:prstGeom prst="rect">
            <a:avLst/>
          </a:prstGeom>
          <a:noFill/>
          <a:ln>
            <a:noFill/>
          </a:ln>
        </p:spPr>
      </p:pic>
      <p:pic>
        <p:nvPicPr>
          <p:cNvPr descr="Upside-Down Face" id="250" name="Google Shape;250;p24" title="Upside-Down Face"/>
          <p:cNvPicPr preferRelativeResize="0"/>
          <p:nvPr/>
        </p:nvPicPr>
        <p:blipFill>
          <a:blip r:embed="rId15">
            <a:alphaModFix/>
          </a:blip>
          <a:stretch>
            <a:fillRect/>
          </a:stretch>
        </p:blipFill>
        <p:spPr>
          <a:xfrm>
            <a:off x="4519397" y="1824927"/>
            <a:ext cx="201178" cy="231568"/>
          </a:xfrm>
          <a:prstGeom prst="rect">
            <a:avLst/>
          </a:prstGeom>
          <a:noFill/>
          <a:ln>
            <a:noFill/>
          </a:ln>
        </p:spPr>
      </p:pic>
      <p:pic>
        <p:nvPicPr>
          <p:cNvPr descr="Smiling Face with Heart-Eyes" id="251" name="Google Shape;251;p24" title="Smiling Face with Heart-Eyes"/>
          <p:cNvPicPr preferRelativeResize="0"/>
          <p:nvPr/>
        </p:nvPicPr>
        <p:blipFill>
          <a:blip r:embed="rId16">
            <a:alphaModFix/>
          </a:blip>
          <a:stretch>
            <a:fillRect/>
          </a:stretch>
        </p:blipFill>
        <p:spPr>
          <a:xfrm>
            <a:off x="5845961" y="948554"/>
            <a:ext cx="201178" cy="231568"/>
          </a:xfrm>
          <a:prstGeom prst="rect">
            <a:avLst/>
          </a:prstGeom>
          <a:noFill/>
          <a:ln>
            <a:noFill/>
          </a:ln>
        </p:spPr>
      </p:pic>
      <p:pic>
        <p:nvPicPr>
          <p:cNvPr descr="Face Blowing a Kiss" id="252" name="Google Shape;252;p24" title="Face Blowing a Kiss"/>
          <p:cNvPicPr preferRelativeResize="0"/>
          <p:nvPr/>
        </p:nvPicPr>
        <p:blipFill>
          <a:blip r:embed="rId17">
            <a:alphaModFix/>
          </a:blip>
          <a:stretch>
            <a:fillRect/>
          </a:stretch>
        </p:blipFill>
        <p:spPr>
          <a:xfrm>
            <a:off x="5904847" y="1560522"/>
            <a:ext cx="201178" cy="231568"/>
          </a:xfrm>
          <a:prstGeom prst="rect">
            <a:avLst/>
          </a:prstGeom>
          <a:noFill/>
          <a:ln>
            <a:noFill/>
          </a:ln>
        </p:spPr>
      </p:pic>
      <p:pic>
        <p:nvPicPr>
          <p:cNvPr descr="Kissing Face with Closed Eyes" id="253" name="Google Shape;253;p24" title="Kissing Face with Closed Eyes"/>
          <p:cNvPicPr preferRelativeResize="0"/>
          <p:nvPr/>
        </p:nvPicPr>
        <p:blipFill>
          <a:blip r:embed="rId18">
            <a:alphaModFix/>
          </a:blip>
          <a:stretch>
            <a:fillRect/>
          </a:stretch>
        </p:blipFill>
        <p:spPr>
          <a:xfrm>
            <a:off x="4841999" y="684900"/>
            <a:ext cx="201178" cy="231568"/>
          </a:xfrm>
          <a:prstGeom prst="rect">
            <a:avLst/>
          </a:prstGeom>
          <a:noFill/>
          <a:ln>
            <a:noFill/>
          </a:ln>
        </p:spPr>
      </p:pic>
      <p:pic>
        <p:nvPicPr>
          <p:cNvPr descr="Kissing Face with Smiling Eyes" id="254" name="Google Shape;254;p24" title="Kissing Face with Smiling Eyes"/>
          <p:cNvPicPr preferRelativeResize="0"/>
          <p:nvPr/>
        </p:nvPicPr>
        <p:blipFill>
          <a:blip r:embed="rId19">
            <a:alphaModFix/>
          </a:blip>
          <a:stretch>
            <a:fillRect/>
          </a:stretch>
        </p:blipFill>
        <p:spPr>
          <a:xfrm>
            <a:off x="4069137" y="756341"/>
            <a:ext cx="201178" cy="231568"/>
          </a:xfrm>
          <a:prstGeom prst="rect">
            <a:avLst/>
          </a:prstGeom>
          <a:noFill/>
          <a:ln>
            <a:noFill/>
          </a:ln>
        </p:spPr>
      </p:pic>
      <p:pic>
        <p:nvPicPr>
          <p:cNvPr descr="Face with Crossed-Out Eyes" id="255" name="Google Shape;255;p24" title="Face with Crossed-Out Eyes"/>
          <p:cNvPicPr preferRelativeResize="0"/>
          <p:nvPr/>
        </p:nvPicPr>
        <p:blipFill>
          <a:blip r:embed="rId20">
            <a:alphaModFix/>
          </a:blip>
          <a:stretch>
            <a:fillRect/>
          </a:stretch>
        </p:blipFill>
        <p:spPr>
          <a:xfrm>
            <a:off x="3802000" y="1792089"/>
            <a:ext cx="201178" cy="231568"/>
          </a:xfrm>
          <a:prstGeom prst="rect">
            <a:avLst/>
          </a:prstGeom>
          <a:noFill/>
          <a:ln>
            <a:noFill/>
          </a:ln>
        </p:spPr>
      </p:pic>
      <p:pic>
        <p:nvPicPr>
          <p:cNvPr descr="Face with Tongue" id="256" name="Google Shape;256;p24" title="Face with Tongue"/>
          <p:cNvPicPr preferRelativeResize="0"/>
          <p:nvPr/>
        </p:nvPicPr>
        <p:blipFill>
          <a:blip r:embed="rId21">
            <a:alphaModFix/>
          </a:blip>
          <a:stretch>
            <a:fillRect/>
          </a:stretch>
        </p:blipFill>
        <p:spPr>
          <a:xfrm>
            <a:off x="5486668" y="2039932"/>
            <a:ext cx="201178" cy="231568"/>
          </a:xfrm>
          <a:prstGeom prst="rect">
            <a:avLst/>
          </a:prstGeom>
          <a:noFill/>
          <a:ln>
            <a:noFill/>
          </a:ln>
        </p:spPr>
      </p:pic>
      <p:sp>
        <p:nvSpPr>
          <p:cNvPr id="257" name="Google Shape;257;p24"/>
          <p:cNvSpPr/>
          <p:nvPr/>
        </p:nvSpPr>
        <p:spPr>
          <a:xfrm rot="-2502038">
            <a:off x="3923578" y="2792131"/>
            <a:ext cx="744545" cy="39373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rot="-7975562">
            <a:off x="5394311" y="2766389"/>
            <a:ext cx="744435" cy="39376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3500">
                <a:latin typeface="Noto Sans KR"/>
                <a:ea typeface="Noto Sans KR"/>
                <a:cs typeface="Noto Sans KR"/>
                <a:sym typeface="Noto Sans KR"/>
              </a:rPr>
              <a:t>Key Technical Challenges &amp; Solutions</a:t>
            </a:r>
            <a:endParaRPr sz="3500"/>
          </a:p>
        </p:txBody>
      </p:sp>
      <p:sp>
        <p:nvSpPr>
          <p:cNvPr id="264" name="Google Shape;26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265" name="Google Shape;265;p25"/>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Challenge &amp; Solution</a:t>
            </a:r>
            <a:endParaRPr>
              <a:latin typeface="Noto Sans KR"/>
              <a:ea typeface="Noto Sans KR"/>
              <a:cs typeface="Noto Sans KR"/>
              <a:sym typeface="Noto Sans KR"/>
            </a:endParaRPr>
          </a:p>
        </p:txBody>
      </p:sp>
      <p:sp>
        <p:nvSpPr>
          <p:cNvPr id="271" name="Google Shape;27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1200"/>
              </a:spcBef>
              <a:spcAft>
                <a:spcPts val="0"/>
              </a:spcAft>
              <a:buSzPts val="1700"/>
              <a:buFont typeface="Noto Sans KR"/>
              <a:buChar char="●"/>
            </a:pPr>
            <a:r>
              <a:rPr lang="ko" sz="1700">
                <a:latin typeface="Noto Sans KR"/>
                <a:ea typeface="Noto Sans KR"/>
                <a:cs typeface="Noto Sans KR"/>
                <a:sym typeface="Noto Sans KR"/>
              </a:rPr>
              <a:t>Challenge</a:t>
            </a:r>
            <a:br>
              <a:rPr lang="ko" sz="1700">
                <a:latin typeface="Noto Sans KR"/>
                <a:ea typeface="Noto Sans KR"/>
                <a:cs typeface="Noto Sans KR"/>
                <a:sym typeface="Noto Sans KR"/>
              </a:rPr>
            </a:br>
            <a:r>
              <a:rPr lang="ko" sz="1500">
                <a:latin typeface="Noto Sans KR"/>
                <a:ea typeface="Noto Sans KR"/>
                <a:cs typeface="Noto Sans KR"/>
                <a:sym typeface="Noto Sans KR"/>
              </a:rPr>
              <a:t>UX should be intuitive, easy and fun to use.</a:t>
            </a:r>
            <a:endParaRPr sz="1500">
              <a:latin typeface="Noto Sans KR"/>
              <a:ea typeface="Noto Sans KR"/>
              <a:cs typeface="Noto Sans KR"/>
              <a:sym typeface="Noto Sans KR"/>
            </a:endParaRPr>
          </a:p>
          <a:p>
            <a:pPr indent="-336550" lvl="0" marL="457200" rtl="0" algn="l">
              <a:lnSpc>
                <a:spcPct val="150000"/>
              </a:lnSpc>
              <a:spcBef>
                <a:spcPts val="0"/>
              </a:spcBef>
              <a:spcAft>
                <a:spcPts val="0"/>
              </a:spcAft>
              <a:buSzPts val="1700"/>
              <a:buFont typeface="Noto Sans KR"/>
              <a:buChar char="●"/>
            </a:pPr>
            <a:r>
              <a:rPr lang="ko" sz="1700">
                <a:latin typeface="Noto Sans KR"/>
                <a:ea typeface="Noto Sans KR"/>
                <a:cs typeface="Noto Sans KR"/>
                <a:sym typeface="Noto Sans KR"/>
              </a:rPr>
              <a:t>Solution</a:t>
            </a:r>
            <a:br>
              <a:rPr lang="ko" sz="1700">
                <a:latin typeface="Noto Sans KR"/>
                <a:ea typeface="Noto Sans KR"/>
                <a:cs typeface="Noto Sans KR"/>
                <a:sym typeface="Noto Sans KR"/>
              </a:rPr>
            </a:br>
            <a:r>
              <a:rPr lang="ko" sz="1500">
                <a:latin typeface="Noto Sans KR"/>
                <a:ea typeface="Noto Sans KR"/>
                <a:cs typeface="Noto Sans KR"/>
                <a:sym typeface="Noto Sans KR"/>
              </a:rPr>
              <a:t>Make graph ui that most people are familiar with. Use swipe gesture to traverse graph easily. Apply diverse animation effect when traversing emoji graph.</a:t>
            </a:r>
            <a:endParaRPr sz="2200">
              <a:latin typeface="Noto Sans KR"/>
              <a:ea typeface="Noto Sans KR"/>
              <a:cs typeface="Noto Sans KR"/>
              <a:sym typeface="Noto Sans KR"/>
            </a:endParaRPr>
          </a:p>
        </p:txBody>
      </p:sp>
      <p:sp>
        <p:nvSpPr>
          <p:cNvPr id="272" name="Google Shape;27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273" name="Google Shape;273;p26"/>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Challenge &amp; Solution</a:t>
            </a:r>
            <a:endParaRPr>
              <a:latin typeface="Noto Sans KR"/>
              <a:ea typeface="Noto Sans KR"/>
              <a:cs typeface="Noto Sans KR"/>
              <a:sym typeface="Noto Sans KR"/>
            </a:endParaRPr>
          </a:p>
        </p:txBody>
      </p:sp>
      <p:sp>
        <p:nvSpPr>
          <p:cNvPr id="279" name="Google Shape;27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1200"/>
              </a:spcBef>
              <a:spcAft>
                <a:spcPts val="0"/>
              </a:spcAft>
              <a:buSzPts val="1700"/>
              <a:buFont typeface="Noto Sans KR"/>
              <a:buChar char="●"/>
            </a:pPr>
            <a:r>
              <a:rPr lang="ko" sz="1700">
                <a:latin typeface="Noto Sans KR"/>
                <a:ea typeface="Noto Sans KR"/>
                <a:cs typeface="Noto Sans KR"/>
                <a:sym typeface="Noto Sans KR"/>
              </a:rPr>
              <a:t>Challenge</a:t>
            </a:r>
            <a:br>
              <a:rPr lang="ko" sz="1700">
                <a:latin typeface="Noto Sans KR"/>
                <a:ea typeface="Noto Sans KR"/>
                <a:cs typeface="Noto Sans KR"/>
                <a:sym typeface="Noto Sans KR"/>
              </a:rPr>
            </a:br>
            <a:r>
              <a:rPr lang="ko" sz="1500">
                <a:latin typeface="Noto Sans KR"/>
                <a:ea typeface="Noto Sans KR"/>
                <a:cs typeface="Noto Sans KR"/>
                <a:sym typeface="Noto Sans KR"/>
              </a:rPr>
              <a:t>Even if we use an emotion recognition model, the inference result cannot be not a general solution of every person’s facial expression.</a:t>
            </a:r>
            <a:endParaRPr sz="1500">
              <a:latin typeface="Noto Sans KR"/>
              <a:ea typeface="Noto Sans KR"/>
              <a:cs typeface="Noto Sans KR"/>
              <a:sym typeface="Noto Sans KR"/>
            </a:endParaRPr>
          </a:p>
          <a:p>
            <a:pPr indent="-336550" lvl="0" marL="457200" rtl="0" algn="l">
              <a:lnSpc>
                <a:spcPct val="150000"/>
              </a:lnSpc>
              <a:spcBef>
                <a:spcPts val="0"/>
              </a:spcBef>
              <a:spcAft>
                <a:spcPts val="0"/>
              </a:spcAft>
              <a:buSzPts val="1700"/>
              <a:buFont typeface="Noto Sans KR"/>
              <a:buChar char="●"/>
            </a:pPr>
            <a:r>
              <a:rPr lang="ko" sz="1700">
                <a:latin typeface="Noto Sans KR"/>
                <a:ea typeface="Noto Sans KR"/>
                <a:cs typeface="Noto Sans KR"/>
                <a:sym typeface="Noto Sans KR"/>
              </a:rPr>
              <a:t>Solution</a:t>
            </a:r>
            <a:br>
              <a:rPr lang="ko" sz="1700">
                <a:latin typeface="Noto Sans KR"/>
                <a:ea typeface="Noto Sans KR"/>
                <a:cs typeface="Noto Sans KR"/>
                <a:sym typeface="Noto Sans KR"/>
              </a:rPr>
            </a:br>
            <a:r>
              <a:rPr lang="ko" sz="1500">
                <a:latin typeface="Noto Sans KR"/>
                <a:ea typeface="Noto Sans KR"/>
                <a:cs typeface="Noto Sans KR"/>
                <a:sym typeface="Noto Sans KR"/>
              </a:rPr>
              <a:t>Allow users to calibrate emotion weight so that they could get a desired emoji easily.</a:t>
            </a:r>
            <a:endParaRPr sz="2200">
              <a:latin typeface="Noto Sans KR"/>
              <a:ea typeface="Noto Sans KR"/>
              <a:cs typeface="Noto Sans KR"/>
              <a:sym typeface="Noto Sans KR"/>
            </a:endParaRPr>
          </a:p>
        </p:txBody>
      </p:sp>
      <p:sp>
        <p:nvSpPr>
          <p:cNvPr id="280" name="Google Shape;28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281" name="Google Shape;281;p27"/>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Challenge &amp; Solution</a:t>
            </a:r>
            <a:endParaRPr>
              <a:latin typeface="Noto Sans KR"/>
              <a:ea typeface="Noto Sans KR"/>
              <a:cs typeface="Noto Sans KR"/>
              <a:sym typeface="Noto Sans KR"/>
            </a:endParaRPr>
          </a:p>
        </p:txBody>
      </p:sp>
      <p:sp>
        <p:nvSpPr>
          <p:cNvPr id="287" name="Google Shape;28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1200"/>
              </a:spcBef>
              <a:spcAft>
                <a:spcPts val="0"/>
              </a:spcAft>
              <a:buSzPts val="1700"/>
              <a:buFont typeface="Noto Sans KR"/>
              <a:buChar char="●"/>
            </a:pPr>
            <a:r>
              <a:rPr lang="ko" sz="1700">
                <a:latin typeface="Noto Sans KR"/>
                <a:ea typeface="Noto Sans KR"/>
                <a:cs typeface="Noto Sans KR"/>
                <a:sym typeface="Noto Sans KR"/>
              </a:rPr>
              <a:t>Challenge</a:t>
            </a:r>
            <a:br>
              <a:rPr lang="ko" sz="1700">
                <a:latin typeface="Noto Sans KR"/>
                <a:ea typeface="Noto Sans KR"/>
                <a:cs typeface="Noto Sans KR"/>
                <a:sym typeface="Noto Sans KR"/>
              </a:rPr>
            </a:br>
            <a:r>
              <a:rPr lang="ko" sz="1500">
                <a:latin typeface="Noto Sans KR"/>
                <a:ea typeface="Noto Sans KR"/>
                <a:cs typeface="Noto Sans KR"/>
                <a:sym typeface="Noto Sans KR"/>
              </a:rPr>
              <a:t>To support customization, the user sets the sensitivity for each emotion. We had to find the way to use this value in the tflite model as well.</a:t>
            </a:r>
            <a:endParaRPr sz="1500">
              <a:latin typeface="Noto Sans KR"/>
              <a:ea typeface="Noto Sans KR"/>
              <a:cs typeface="Noto Sans KR"/>
              <a:sym typeface="Noto Sans KR"/>
            </a:endParaRPr>
          </a:p>
          <a:p>
            <a:pPr indent="-336550" lvl="0" marL="457200" rtl="0" algn="l">
              <a:lnSpc>
                <a:spcPct val="150000"/>
              </a:lnSpc>
              <a:spcBef>
                <a:spcPts val="0"/>
              </a:spcBef>
              <a:spcAft>
                <a:spcPts val="0"/>
              </a:spcAft>
              <a:buSzPts val="1700"/>
              <a:buFont typeface="Noto Sans KR"/>
              <a:buChar char="●"/>
            </a:pPr>
            <a:r>
              <a:rPr lang="ko" sz="1700">
                <a:latin typeface="Noto Sans KR"/>
                <a:ea typeface="Noto Sans KR"/>
                <a:cs typeface="Noto Sans KR"/>
                <a:sym typeface="Noto Sans KR"/>
              </a:rPr>
              <a:t>Solution</a:t>
            </a:r>
            <a:br>
              <a:rPr lang="ko" sz="1700">
                <a:latin typeface="Noto Sans KR"/>
                <a:ea typeface="Noto Sans KR"/>
                <a:cs typeface="Noto Sans KR"/>
                <a:sym typeface="Noto Sans KR"/>
              </a:rPr>
            </a:br>
            <a:r>
              <a:rPr lang="ko" sz="1500">
                <a:latin typeface="Noto Sans KR"/>
                <a:ea typeface="Noto Sans KR"/>
                <a:cs typeface="Noto Sans KR"/>
                <a:sym typeface="Noto Sans KR"/>
              </a:rPr>
              <a:t>Make the variable that stores the sensitivity for each emotion shared through SharedPreference.</a:t>
            </a:r>
            <a:endParaRPr sz="2200">
              <a:latin typeface="Noto Sans KR"/>
              <a:ea typeface="Noto Sans KR"/>
              <a:cs typeface="Noto Sans KR"/>
              <a:sym typeface="Noto Sans KR"/>
            </a:endParaRPr>
          </a:p>
        </p:txBody>
      </p:sp>
      <p:sp>
        <p:nvSpPr>
          <p:cNvPr id="288" name="Google Shape;28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289" name="Google Shape;289;p28"/>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Challenge &amp; Solution</a:t>
            </a:r>
            <a:endParaRPr>
              <a:latin typeface="Noto Sans KR"/>
              <a:ea typeface="Noto Sans KR"/>
              <a:cs typeface="Noto Sans KR"/>
              <a:sym typeface="Noto Sans KR"/>
            </a:endParaRPr>
          </a:p>
        </p:txBody>
      </p:sp>
      <p:sp>
        <p:nvSpPr>
          <p:cNvPr id="295" name="Google Shape;29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36550" lvl="0" marL="457200" rtl="0" algn="l">
              <a:lnSpc>
                <a:spcPct val="150000"/>
              </a:lnSpc>
              <a:spcBef>
                <a:spcPts val="1200"/>
              </a:spcBef>
              <a:spcAft>
                <a:spcPts val="0"/>
              </a:spcAft>
              <a:buSzPts val="1700"/>
              <a:buFont typeface="Noto Sans KR"/>
              <a:buChar char="●"/>
            </a:pPr>
            <a:r>
              <a:rPr lang="ko" sz="1700">
                <a:latin typeface="Noto Sans KR"/>
                <a:ea typeface="Noto Sans KR"/>
                <a:cs typeface="Noto Sans KR"/>
                <a:sym typeface="Noto Sans KR"/>
              </a:rPr>
              <a:t>Challenge</a:t>
            </a:r>
            <a:br>
              <a:rPr lang="ko" sz="1700">
                <a:latin typeface="Noto Sans KR"/>
                <a:ea typeface="Noto Sans KR"/>
                <a:cs typeface="Noto Sans KR"/>
                <a:sym typeface="Noto Sans KR"/>
              </a:rPr>
            </a:br>
            <a:r>
              <a:rPr lang="ko" sz="1700">
                <a:latin typeface="Noto Sans KR"/>
                <a:ea typeface="Noto Sans KR"/>
                <a:cs typeface="Noto Sans KR"/>
                <a:sym typeface="Noto Sans KR"/>
              </a:rPr>
              <a:t>When making the emoji graph, there was a problem in making sure that all emojis belonging to the same emotion group were connected</a:t>
            </a:r>
            <a:endParaRPr sz="1500">
              <a:latin typeface="Noto Sans KR"/>
              <a:ea typeface="Noto Sans KR"/>
              <a:cs typeface="Noto Sans KR"/>
              <a:sym typeface="Noto Sans KR"/>
            </a:endParaRPr>
          </a:p>
          <a:p>
            <a:pPr indent="-336550" lvl="0" marL="457200" rtl="0" algn="l">
              <a:lnSpc>
                <a:spcPct val="150000"/>
              </a:lnSpc>
              <a:spcBef>
                <a:spcPts val="0"/>
              </a:spcBef>
              <a:spcAft>
                <a:spcPts val="0"/>
              </a:spcAft>
              <a:buSzPts val="1700"/>
              <a:buFont typeface="Noto Sans KR"/>
              <a:buChar char="●"/>
            </a:pPr>
            <a:r>
              <a:rPr lang="ko" sz="1700">
                <a:latin typeface="Noto Sans KR"/>
                <a:ea typeface="Noto Sans KR"/>
                <a:cs typeface="Noto Sans KR"/>
                <a:sym typeface="Noto Sans KR"/>
              </a:rPr>
              <a:t>Solution</a:t>
            </a:r>
            <a:br>
              <a:rPr lang="ko" sz="1700">
                <a:latin typeface="Noto Sans KR"/>
                <a:ea typeface="Noto Sans KR"/>
                <a:cs typeface="Noto Sans KR"/>
                <a:sym typeface="Noto Sans KR"/>
              </a:rPr>
            </a:br>
            <a:r>
              <a:rPr lang="ko" sz="1500">
                <a:latin typeface="Noto Sans KR"/>
                <a:ea typeface="Noto Sans KR"/>
                <a:cs typeface="Noto Sans KR"/>
                <a:sym typeface="Noto Sans KR"/>
              </a:rPr>
              <a:t>First, the emojis are divided into 7 emotions, each of which is divided into 3 levels according to the degree of severity within each emotion.</a:t>
            </a:r>
            <a:endParaRPr sz="1500">
              <a:latin typeface="Noto Sans KR"/>
              <a:ea typeface="Noto Sans KR"/>
              <a:cs typeface="Noto Sans KR"/>
              <a:sym typeface="Noto Sans KR"/>
            </a:endParaRPr>
          </a:p>
          <a:p>
            <a:pPr indent="0" lvl="0" marL="457200" rtl="0" algn="l">
              <a:lnSpc>
                <a:spcPct val="150000"/>
              </a:lnSpc>
              <a:spcBef>
                <a:spcPts val="1200"/>
              </a:spcBef>
              <a:spcAft>
                <a:spcPts val="0"/>
              </a:spcAft>
              <a:buNone/>
            </a:pPr>
            <a:r>
              <a:rPr lang="ko" sz="1500">
                <a:latin typeface="Noto Sans KR"/>
                <a:ea typeface="Noto Sans KR"/>
                <a:cs typeface="Noto Sans KR"/>
                <a:sym typeface="Noto Sans KR"/>
              </a:rPr>
              <a:t>Second, connect 1 emoji to 5 emojis by selecting 3 emojis in same severity and 2 in other severity based on never connected emojis and SSIM results.</a:t>
            </a:r>
            <a:endParaRPr sz="1500">
              <a:latin typeface="Noto Sans KR"/>
              <a:ea typeface="Noto Sans KR"/>
              <a:cs typeface="Noto Sans KR"/>
              <a:sym typeface="Noto Sans KR"/>
            </a:endParaRPr>
          </a:p>
          <a:p>
            <a:pPr indent="0" lvl="0" marL="457200" rtl="0" algn="l">
              <a:lnSpc>
                <a:spcPct val="150000"/>
              </a:lnSpc>
              <a:spcBef>
                <a:spcPts val="1200"/>
              </a:spcBef>
              <a:spcAft>
                <a:spcPts val="1200"/>
              </a:spcAft>
              <a:buNone/>
            </a:pPr>
            <a:r>
              <a:rPr lang="ko" sz="1500">
                <a:latin typeface="Noto Sans KR"/>
                <a:ea typeface="Noto Sans KR"/>
                <a:cs typeface="Noto Sans KR"/>
                <a:sym typeface="Noto Sans KR"/>
              </a:rPr>
              <a:t>Third, heuristic tuning </a:t>
            </a:r>
            <a:endParaRPr sz="1500">
              <a:latin typeface="Noto Sans KR"/>
              <a:ea typeface="Noto Sans KR"/>
              <a:cs typeface="Noto Sans KR"/>
              <a:sym typeface="Noto Sans KR"/>
            </a:endParaRPr>
          </a:p>
        </p:txBody>
      </p:sp>
      <p:sp>
        <p:nvSpPr>
          <p:cNvPr id="296" name="Google Shape;29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297" name="Google Shape;297;p29"/>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cxnSp>
        <p:nvCxnSpPr>
          <p:cNvPr id="303" name="Google Shape;303;p30"/>
          <p:cNvCxnSpPr/>
          <p:nvPr/>
        </p:nvCxnSpPr>
        <p:spPr>
          <a:xfrm flipH="1" rot="10800000">
            <a:off x="6188558" y="1810764"/>
            <a:ext cx="597000" cy="104700"/>
          </a:xfrm>
          <a:prstGeom prst="straightConnector1">
            <a:avLst/>
          </a:prstGeom>
          <a:noFill/>
          <a:ln cap="flat" cmpd="sng" w="38100">
            <a:solidFill>
              <a:srgbClr val="595959"/>
            </a:solidFill>
            <a:prstDash val="solid"/>
            <a:round/>
            <a:headEnd len="med" w="med" type="none"/>
            <a:tailEnd len="med" w="med" type="none"/>
          </a:ln>
        </p:spPr>
      </p:cxnSp>
      <p:cxnSp>
        <p:nvCxnSpPr>
          <p:cNvPr id="304" name="Google Shape;304;p30"/>
          <p:cNvCxnSpPr/>
          <p:nvPr/>
        </p:nvCxnSpPr>
        <p:spPr>
          <a:xfrm flipH="1" rot="10800000">
            <a:off x="6535904" y="1798267"/>
            <a:ext cx="281400" cy="438000"/>
          </a:xfrm>
          <a:prstGeom prst="straightConnector1">
            <a:avLst/>
          </a:prstGeom>
          <a:noFill/>
          <a:ln cap="flat" cmpd="sng" w="38100">
            <a:solidFill>
              <a:srgbClr val="595959"/>
            </a:solidFill>
            <a:prstDash val="solid"/>
            <a:round/>
            <a:headEnd len="med" w="med" type="none"/>
            <a:tailEnd len="med" w="med" type="none"/>
          </a:ln>
        </p:spPr>
      </p:cxnSp>
      <p:cxnSp>
        <p:nvCxnSpPr>
          <p:cNvPr id="305" name="Google Shape;305;p30"/>
          <p:cNvCxnSpPr/>
          <p:nvPr/>
        </p:nvCxnSpPr>
        <p:spPr>
          <a:xfrm rot="10800000">
            <a:off x="6859003" y="1782639"/>
            <a:ext cx="351000" cy="444900"/>
          </a:xfrm>
          <a:prstGeom prst="straightConnector1">
            <a:avLst/>
          </a:prstGeom>
          <a:noFill/>
          <a:ln cap="flat" cmpd="sng" w="38100">
            <a:solidFill>
              <a:srgbClr val="595959"/>
            </a:solidFill>
            <a:prstDash val="solid"/>
            <a:round/>
            <a:headEnd len="med" w="med" type="none"/>
            <a:tailEnd len="med" w="med" type="none"/>
          </a:ln>
        </p:spPr>
      </p:cxnSp>
      <p:cxnSp>
        <p:nvCxnSpPr>
          <p:cNvPr id="306" name="Google Shape;306;p30"/>
          <p:cNvCxnSpPr/>
          <p:nvPr/>
        </p:nvCxnSpPr>
        <p:spPr>
          <a:xfrm rot="10800000">
            <a:off x="6878770" y="1764871"/>
            <a:ext cx="552300" cy="4800"/>
          </a:xfrm>
          <a:prstGeom prst="straightConnector1">
            <a:avLst/>
          </a:prstGeom>
          <a:noFill/>
          <a:ln cap="flat" cmpd="sng" w="38100">
            <a:solidFill>
              <a:srgbClr val="595959"/>
            </a:solidFill>
            <a:prstDash val="solid"/>
            <a:round/>
            <a:headEnd len="med" w="med" type="none"/>
            <a:tailEnd len="med" w="med" type="none"/>
          </a:ln>
        </p:spPr>
      </p:cxnSp>
      <p:cxnSp>
        <p:nvCxnSpPr>
          <p:cNvPr id="307" name="Google Shape;307;p30"/>
          <p:cNvCxnSpPr/>
          <p:nvPr/>
        </p:nvCxnSpPr>
        <p:spPr>
          <a:xfrm rot="10800000">
            <a:off x="7210099" y="2183682"/>
            <a:ext cx="300600" cy="259200"/>
          </a:xfrm>
          <a:prstGeom prst="straightConnector1">
            <a:avLst/>
          </a:prstGeom>
          <a:noFill/>
          <a:ln cap="flat" cmpd="sng" w="38100">
            <a:solidFill>
              <a:srgbClr val="595959"/>
            </a:solidFill>
            <a:prstDash val="solid"/>
            <a:round/>
            <a:headEnd len="med" w="med" type="none"/>
            <a:tailEnd len="med" w="med" type="none"/>
          </a:ln>
        </p:spPr>
      </p:cxnSp>
      <p:pic>
        <p:nvPicPr>
          <p:cNvPr descr="Slightly Smiling Face" id="308" name="Google Shape;308;p30" title="Slightly Smiling Face"/>
          <p:cNvPicPr preferRelativeResize="0"/>
          <p:nvPr/>
        </p:nvPicPr>
        <p:blipFill>
          <a:blip r:embed="rId3">
            <a:alphaModFix/>
          </a:blip>
          <a:stretch>
            <a:fillRect/>
          </a:stretch>
        </p:blipFill>
        <p:spPr>
          <a:xfrm>
            <a:off x="6722128" y="1660024"/>
            <a:ext cx="201178" cy="231568"/>
          </a:xfrm>
          <a:prstGeom prst="rect">
            <a:avLst/>
          </a:prstGeom>
          <a:noFill/>
          <a:ln>
            <a:noFill/>
          </a:ln>
        </p:spPr>
      </p:pic>
      <p:pic>
        <p:nvPicPr>
          <p:cNvPr descr="Smiling Face with Halo" id="309" name="Google Shape;309;p30" title="Smiling Face with Halo"/>
          <p:cNvPicPr preferRelativeResize="0"/>
          <p:nvPr/>
        </p:nvPicPr>
        <p:blipFill>
          <a:blip r:embed="rId4">
            <a:alphaModFix/>
          </a:blip>
          <a:stretch>
            <a:fillRect/>
          </a:stretch>
        </p:blipFill>
        <p:spPr>
          <a:xfrm>
            <a:off x="6065593" y="1765290"/>
            <a:ext cx="201178" cy="231568"/>
          </a:xfrm>
          <a:prstGeom prst="rect">
            <a:avLst/>
          </a:prstGeom>
          <a:noFill/>
          <a:ln>
            <a:noFill/>
          </a:ln>
        </p:spPr>
      </p:pic>
      <p:pic>
        <p:nvPicPr>
          <p:cNvPr descr="Smiling Face with Hearts" id="310" name="Google Shape;310;p30" title="Smiling Face with Hearts"/>
          <p:cNvPicPr preferRelativeResize="0"/>
          <p:nvPr/>
        </p:nvPicPr>
        <p:blipFill>
          <a:blip r:embed="rId5">
            <a:alphaModFix/>
          </a:blip>
          <a:stretch>
            <a:fillRect/>
          </a:stretch>
        </p:blipFill>
        <p:spPr>
          <a:xfrm>
            <a:off x="7378663" y="1643149"/>
            <a:ext cx="201178" cy="231568"/>
          </a:xfrm>
          <a:prstGeom prst="rect">
            <a:avLst/>
          </a:prstGeom>
          <a:noFill/>
          <a:ln>
            <a:noFill/>
          </a:ln>
        </p:spPr>
      </p:pic>
      <p:pic>
        <p:nvPicPr>
          <p:cNvPr descr="Face Savoring Food" id="311" name="Google Shape;311;p30" title="Face Savoring Food"/>
          <p:cNvPicPr preferRelativeResize="0"/>
          <p:nvPr/>
        </p:nvPicPr>
        <p:blipFill>
          <a:blip r:embed="rId6">
            <a:alphaModFix/>
          </a:blip>
          <a:stretch>
            <a:fillRect/>
          </a:stretch>
        </p:blipFill>
        <p:spPr>
          <a:xfrm>
            <a:off x="7107954" y="2092339"/>
            <a:ext cx="201178" cy="231568"/>
          </a:xfrm>
          <a:prstGeom prst="rect">
            <a:avLst/>
          </a:prstGeom>
          <a:noFill/>
          <a:ln>
            <a:noFill/>
          </a:ln>
        </p:spPr>
      </p:pic>
      <p:pic>
        <p:nvPicPr>
          <p:cNvPr descr="Upside-Down Face" id="312" name="Google Shape;312;p30" title="Upside-Down Face"/>
          <p:cNvPicPr preferRelativeResize="0"/>
          <p:nvPr/>
        </p:nvPicPr>
        <p:blipFill>
          <a:blip r:embed="rId7">
            <a:alphaModFix/>
          </a:blip>
          <a:stretch>
            <a:fillRect/>
          </a:stretch>
        </p:blipFill>
        <p:spPr>
          <a:xfrm>
            <a:off x="6462647" y="2125177"/>
            <a:ext cx="201178" cy="231568"/>
          </a:xfrm>
          <a:prstGeom prst="rect">
            <a:avLst/>
          </a:prstGeom>
          <a:noFill/>
          <a:ln>
            <a:noFill/>
          </a:ln>
        </p:spPr>
      </p:pic>
      <p:pic>
        <p:nvPicPr>
          <p:cNvPr descr="Face with Crossed-Out Eyes" id="313" name="Google Shape;313;p30" title="Face with Crossed-Out Eyes"/>
          <p:cNvPicPr preferRelativeResize="0"/>
          <p:nvPr/>
        </p:nvPicPr>
        <p:blipFill>
          <a:blip r:embed="rId8">
            <a:alphaModFix/>
          </a:blip>
          <a:stretch>
            <a:fillRect/>
          </a:stretch>
        </p:blipFill>
        <p:spPr>
          <a:xfrm>
            <a:off x="5864425" y="2092339"/>
            <a:ext cx="201178" cy="231568"/>
          </a:xfrm>
          <a:prstGeom prst="rect">
            <a:avLst/>
          </a:prstGeom>
          <a:noFill/>
          <a:ln>
            <a:noFill/>
          </a:ln>
        </p:spPr>
      </p:pic>
      <p:pic>
        <p:nvPicPr>
          <p:cNvPr descr="Face with Tongue" id="314" name="Google Shape;314;p30" title="Face with Tongue"/>
          <p:cNvPicPr preferRelativeResize="0"/>
          <p:nvPr/>
        </p:nvPicPr>
        <p:blipFill>
          <a:blip r:embed="rId9">
            <a:alphaModFix/>
          </a:blip>
          <a:stretch>
            <a:fillRect/>
          </a:stretch>
        </p:blipFill>
        <p:spPr>
          <a:xfrm>
            <a:off x="7429918" y="2340182"/>
            <a:ext cx="201178" cy="231568"/>
          </a:xfrm>
          <a:prstGeom prst="rect">
            <a:avLst/>
          </a:prstGeom>
          <a:noFill/>
          <a:ln>
            <a:noFill/>
          </a:ln>
        </p:spPr>
      </p:pic>
      <p:pic>
        <p:nvPicPr>
          <p:cNvPr descr="Smiling Face with Heart-Eyes" id="315" name="Google Shape;315;p30" title="Smiling Face with Heart-Eyes"/>
          <p:cNvPicPr preferRelativeResize="0"/>
          <p:nvPr/>
        </p:nvPicPr>
        <p:blipFill>
          <a:blip r:embed="rId10">
            <a:alphaModFix/>
          </a:blip>
          <a:stretch>
            <a:fillRect/>
          </a:stretch>
        </p:blipFill>
        <p:spPr>
          <a:xfrm>
            <a:off x="7903511" y="1996854"/>
            <a:ext cx="201178" cy="231568"/>
          </a:xfrm>
          <a:prstGeom prst="rect">
            <a:avLst/>
          </a:prstGeom>
          <a:noFill/>
          <a:ln>
            <a:noFill/>
          </a:ln>
        </p:spPr>
      </p:pic>
      <p:pic>
        <p:nvPicPr>
          <p:cNvPr descr="Face Blowing a Kiss" id="316" name="Google Shape;316;p30" title="Face Blowing a Kiss"/>
          <p:cNvPicPr preferRelativeResize="0"/>
          <p:nvPr/>
        </p:nvPicPr>
        <p:blipFill>
          <a:blip r:embed="rId11">
            <a:alphaModFix/>
          </a:blip>
          <a:stretch>
            <a:fillRect/>
          </a:stretch>
        </p:blipFill>
        <p:spPr>
          <a:xfrm>
            <a:off x="7903510" y="2455959"/>
            <a:ext cx="201178" cy="231568"/>
          </a:xfrm>
          <a:prstGeom prst="rect">
            <a:avLst/>
          </a:prstGeom>
          <a:noFill/>
          <a:ln>
            <a:noFill/>
          </a:ln>
        </p:spPr>
      </p:pic>
      <p:sp>
        <p:nvSpPr>
          <p:cNvPr id="317" name="Google Shape;317;p30"/>
          <p:cNvSpPr/>
          <p:nvPr/>
        </p:nvSpPr>
        <p:spPr>
          <a:xfrm>
            <a:off x="642950" y="1691950"/>
            <a:ext cx="2097900" cy="87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Based on SSIM results</a:t>
            </a:r>
            <a:endParaRPr/>
          </a:p>
        </p:txBody>
      </p:sp>
      <p:sp>
        <p:nvSpPr>
          <p:cNvPr id="318" name="Google Shape;318;p30"/>
          <p:cNvSpPr/>
          <p:nvPr/>
        </p:nvSpPr>
        <p:spPr>
          <a:xfrm>
            <a:off x="3668438" y="1826288"/>
            <a:ext cx="12684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txBox="1"/>
          <p:nvPr/>
        </p:nvSpPr>
        <p:spPr>
          <a:xfrm>
            <a:off x="3186425" y="1575713"/>
            <a:ext cx="24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Occur not connected emoji</a:t>
            </a:r>
            <a:endParaRPr/>
          </a:p>
        </p:txBody>
      </p:sp>
      <p:sp>
        <p:nvSpPr>
          <p:cNvPr id="320" name="Google Shape;320;p30"/>
          <p:cNvSpPr/>
          <p:nvPr/>
        </p:nvSpPr>
        <p:spPr>
          <a:xfrm>
            <a:off x="642950" y="3367100"/>
            <a:ext cx="2097900" cy="87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Based on Emoji is connected &amp; SSIM results</a:t>
            </a:r>
            <a:endParaRPr/>
          </a:p>
        </p:txBody>
      </p:sp>
      <p:sp>
        <p:nvSpPr>
          <p:cNvPr id="321" name="Google Shape;321;p30"/>
          <p:cNvSpPr/>
          <p:nvPr/>
        </p:nvSpPr>
        <p:spPr>
          <a:xfrm>
            <a:off x="3668438" y="3520688"/>
            <a:ext cx="12684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30"/>
          <p:cNvCxnSpPr/>
          <p:nvPr/>
        </p:nvCxnSpPr>
        <p:spPr>
          <a:xfrm flipH="1" rot="10800000">
            <a:off x="6307758" y="3616814"/>
            <a:ext cx="597000" cy="104700"/>
          </a:xfrm>
          <a:prstGeom prst="straightConnector1">
            <a:avLst/>
          </a:prstGeom>
          <a:noFill/>
          <a:ln cap="flat" cmpd="sng" w="38100">
            <a:solidFill>
              <a:srgbClr val="595959"/>
            </a:solidFill>
            <a:prstDash val="solid"/>
            <a:round/>
            <a:headEnd len="med" w="med" type="none"/>
            <a:tailEnd len="med" w="med" type="none"/>
          </a:ln>
        </p:spPr>
      </p:cxnSp>
      <p:cxnSp>
        <p:nvCxnSpPr>
          <p:cNvPr id="323" name="Google Shape;323;p30"/>
          <p:cNvCxnSpPr/>
          <p:nvPr/>
        </p:nvCxnSpPr>
        <p:spPr>
          <a:xfrm flipH="1" rot="10800000">
            <a:off x="5949404" y="3743228"/>
            <a:ext cx="291000" cy="281700"/>
          </a:xfrm>
          <a:prstGeom prst="straightConnector1">
            <a:avLst/>
          </a:prstGeom>
          <a:noFill/>
          <a:ln cap="flat" cmpd="sng" w="38100">
            <a:solidFill>
              <a:srgbClr val="595959"/>
            </a:solidFill>
            <a:prstDash val="solid"/>
            <a:round/>
            <a:headEnd len="med" w="med" type="none"/>
            <a:tailEnd len="med" w="med" type="none"/>
          </a:ln>
        </p:spPr>
      </p:cxnSp>
      <p:cxnSp>
        <p:nvCxnSpPr>
          <p:cNvPr id="324" name="Google Shape;324;p30"/>
          <p:cNvCxnSpPr/>
          <p:nvPr/>
        </p:nvCxnSpPr>
        <p:spPr>
          <a:xfrm flipH="1" rot="10800000">
            <a:off x="6655104" y="3604317"/>
            <a:ext cx="281400" cy="438000"/>
          </a:xfrm>
          <a:prstGeom prst="straightConnector1">
            <a:avLst/>
          </a:prstGeom>
          <a:noFill/>
          <a:ln cap="flat" cmpd="sng" w="38100">
            <a:solidFill>
              <a:srgbClr val="595959"/>
            </a:solidFill>
            <a:prstDash val="solid"/>
            <a:round/>
            <a:headEnd len="med" w="med" type="none"/>
            <a:tailEnd len="med" w="med" type="none"/>
          </a:ln>
        </p:spPr>
      </p:cxnSp>
      <p:cxnSp>
        <p:nvCxnSpPr>
          <p:cNvPr id="325" name="Google Shape;325;p30"/>
          <p:cNvCxnSpPr/>
          <p:nvPr/>
        </p:nvCxnSpPr>
        <p:spPr>
          <a:xfrm rot="10800000">
            <a:off x="6978203" y="3588689"/>
            <a:ext cx="351000" cy="444900"/>
          </a:xfrm>
          <a:prstGeom prst="straightConnector1">
            <a:avLst/>
          </a:prstGeom>
          <a:noFill/>
          <a:ln cap="flat" cmpd="sng" w="38100">
            <a:solidFill>
              <a:srgbClr val="595959"/>
            </a:solidFill>
            <a:prstDash val="solid"/>
            <a:round/>
            <a:headEnd len="med" w="med" type="none"/>
            <a:tailEnd len="med" w="med" type="none"/>
          </a:ln>
        </p:spPr>
      </p:cxnSp>
      <p:cxnSp>
        <p:nvCxnSpPr>
          <p:cNvPr id="326" name="Google Shape;326;p30"/>
          <p:cNvCxnSpPr/>
          <p:nvPr/>
        </p:nvCxnSpPr>
        <p:spPr>
          <a:xfrm rot="10800000">
            <a:off x="6997970" y="3570921"/>
            <a:ext cx="552300" cy="4800"/>
          </a:xfrm>
          <a:prstGeom prst="straightConnector1">
            <a:avLst/>
          </a:prstGeom>
          <a:noFill/>
          <a:ln cap="flat" cmpd="sng" w="38100">
            <a:solidFill>
              <a:srgbClr val="595959"/>
            </a:solidFill>
            <a:prstDash val="solid"/>
            <a:round/>
            <a:headEnd len="med" w="med" type="none"/>
            <a:tailEnd len="med" w="med" type="none"/>
          </a:ln>
        </p:spPr>
      </p:cxnSp>
      <p:cxnSp>
        <p:nvCxnSpPr>
          <p:cNvPr id="327" name="Google Shape;327;p30"/>
          <p:cNvCxnSpPr/>
          <p:nvPr/>
        </p:nvCxnSpPr>
        <p:spPr>
          <a:xfrm flipH="1">
            <a:off x="7621346" y="3185385"/>
            <a:ext cx="421800" cy="349200"/>
          </a:xfrm>
          <a:prstGeom prst="straightConnector1">
            <a:avLst/>
          </a:prstGeom>
          <a:noFill/>
          <a:ln cap="flat" cmpd="sng" w="38100">
            <a:solidFill>
              <a:srgbClr val="595959"/>
            </a:solidFill>
            <a:prstDash val="solid"/>
            <a:round/>
            <a:headEnd len="med" w="med" type="none"/>
            <a:tailEnd len="med" w="med" type="none"/>
          </a:ln>
        </p:spPr>
      </p:cxnSp>
      <p:cxnSp>
        <p:nvCxnSpPr>
          <p:cNvPr id="328" name="Google Shape;328;p30"/>
          <p:cNvCxnSpPr/>
          <p:nvPr/>
        </p:nvCxnSpPr>
        <p:spPr>
          <a:xfrm rot="10800000">
            <a:off x="7621682" y="3604120"/>
            <a:ext cx="414600" cy="188100"/>
          </a:xfrm>
          <a:prstGeom prst="straightConnector1">
            <a:avLst/>
          </a:prstGeom>
          <a:noFill/>
          <a:ln cap="flat" cmpd="sng" w="38100">
            <a:solidFill>
              <a:srgbClr val="595959"/>
            </a:solidFill>
            <a:prstDash val="solid"/>
            <a:round/>
            <a:headEnd len="med" w="med" type="none"/>
            <a:tailEnd len="med" w="med" type="none"/>
          </a:ln>
        </p:spPr>
      </p:cxnSp>
      <p:cxnSp>
        <p:nvCxnSpPr>
          <p:cNvPr id="329" name="Google Shape;329;p30"/>
          <p:cNvCxnSpPr/>
          <p:nvPr/>
        </p:nvCxnSpPr>
        <p:spPr>
          <a:xfrm rot="10800000">
            <a:off x="8008710" y="3174614"/>
            <a:ext cx="56400" cy="578100"/>
          </a:xfrm>
          <a:prstGeom prst="straightConnector1">
            <a:avLst/>
          </a:prstGeom>
          <a:noFill/>
          <a:ln cap="flat" cmpd="sng" w="38100">
            <a:solidFill>
              <a:srgbClr val="595959"/>
            </a:solidFill>
            <a:prstDash val="solid"/>
            <a:round/>
            <a:headEnd len="med" w="med" type="none"/>
            <a:tailEnd len="med" w="med" type="none"/>
          </a:ln>
        </p:spPr>
      </p:cxnSp>
      <p:cxnSp>
        <p:nvCxnSpPr>
          <p:cNvPr id="330" name="Google Shape;330;p30"/>
          <p:cNvCxnSpPr/>
          <p:nvPr/>
        </p:nvCxnSpPr>
        <p:spPr>
          <a:xfrm rot="10800000">
            <a:off x="7329299" y="3989732"/>
            <a:ext cx="300600" cy="259200"/>
          </a:xfrm>
          <a:prstGeom prst="straightConnector1">
            <a:avLst/>
          </a:prstGeom>
          <a:noFill/>
          <a:ln cap="flat" cmpd="sng" w="38100">
            <a:solidFill>
              <a:srgbClr val="595959"/>
            </a:solidFill>
            <a:prstDash val="solid"/>
            <a:round/>
            <a:headEnd len="med" w="med" type="none"/>
            <a:tailEnd len="med" w="med" type="none"/>
          </a:ln>
        </p:spPr>
      </p:cxnSp>
      <p:pic>
        <p:nvPicPr>
          <p:cNvPr descr="Slightly Smiling Face" id="331" name="Google Shape;331;p30" title="Slightly Smiling Face"/>
          <p:cNvPicPr preferRelativeResize="0"/>
          <p:nvPr/>
        </p:nvPicPr>
        <p:blipFill>
          <a:blip r:embed="rId3">
            <a:alphaModFix/>
          </a:blip>
          <a:stretch>
            <a:fillRect/>
          </a:stretch>
        </p:blipFill>
        <p:spPr>
          <a:xfrm>
            <a:off x="6841328" y="3466074"/>
            <a:ext cx="201178" cy="231568"/>
          </a:xfrm>
          <a:prstGeom prst="rect">
            <a:avLst/>
          </a:prstGeom>
          <a:noFill/>
          <a:ln>
            <a:noFill/>
          </a:ln>
        </p:spPr>
      </p:pic>
      <p:pic>
        <p:nvPicPr>
          <p:cNvPr descr="Smiling Face with Halo" id="332" name="Google Shape;332;p30" title="Smiling Face with Halo"/>
          <p:cNvPicPr preferRelativeResize="0"/>
          <p:nvPr/>
        </p:nvPicPr>
        <p:blipFill>
          <a:blip r:embed="rId4">
            <a:alphaModFix/>
          </a:blip>
          <a:stretch>
            <a:fillRect/>
          </a:stretch>
        </p:blipFill>
        <p:spPr>
          <a:xfrm>
            <a:off x="6184793" y="3571340"/>
            <a:ext cx="201178" cy="231568"/>
          </a:xfrm>
          <a:prstGeom prst="rect">
            <a:avLst/>
          </a:prstGeom>
          <a:noFill/>
          <a:ln>
            <a:noFill/>
          </a:ln>
        </p:spPr>
      </p:pic>
      <p:pic>
        <p:nvPicPr>
          <p:cNvPr descr="Smiling Face with Hearts" id="333" name="Google Shape;333;p30" title="Smiling Face with Hearts"/>
          <p:cNvPicPr preferRelativeResize="0"/>
          <p:nvPr/>
        </p:nvPicPr>
        <p:blipFill>
          <a:blip r:embed="rId5">
            <a:alphaModFix/>
          </a:blip>
          <a:stretch>
            <a:fillRect/>
          </a:stretch>
        </p:blipFill>
        <p:spPr>
          <a:xfrm>
            <a:off x="7497863" y="3449199"/>
            <a:ext cx="201178" cy="231568"/>
          </a:xfrm>
          <a:prstGeom prst="rect">
            <a:avLst/>
          </a:prstGeom>
          <a:noFill/>
          <a:ln>
            <a:noFill/>
          </a:ln>
        </p:spPr>
      </p:pic>
      <p:pic>
        <p:nvPicPr>
          <p:cNvPr descr="Face Savoring Food" id="334" name="Google Shape;334;p30" title="Face Savoring Food"/>
          <p:cNvPicPr preferRelativeResize="0"/>
          <p:nvPr/>
        </p:nvPicPr>
        <p:blipFill>
          <a:blip r:embed="rId6">
            <a:alphaModFix/>
          </a:blip>
          <a:stretch>
            <a:fillRect/>
          </a:stretch>
        </p:blipFill>
        <p:spPr>
          <a:xfrm>
            <a:off x="7227154" y="3898389"/>
            <a:ext cx="201178" cy="231568"/>
          </a:xfrm>
          <a:prstGeom prst="rect">
            <a:avLst/>
          </a:prstGeom>
          <a:noFill/>
          <a:ln>
            <a:noFill/>
          </a:ln>
        </p:spPr>
      </p:pic>
      <p:pic>
        <p:nvPicPr>
          <p:cNvPr descr="Upside-Down Face" id="335" name="Google Shape;335;p30" title="Upside-Down Face"/>
          <p:cNvPicPr preferRelativeResize="0"/>
          <p:nvPr/>
        </p:nvPicPr>
        <p:blipFill>
          <a:blip r:embed="rId7">
            <a:alphaModFix/>
          </a:blip>
          <a:stretch>
            <a:fillRect/>
          </a:stretch>
        </p:blipFill>
        <p:spPr>
          <a:xfrm>
            <a:off x="6581847" y="3931227"/>
            <a:ext cx="201178" cy="231568"/>
          </a:xfrm>
          <a:prstGeom prst="rect">
            <a:avLst/>
          </a:prstGeom>
          <a:noFill/>
          <a:ln>
            <a:noFill/>
          </a:ln>
        </p:spPr>
      </p:pic>
      <p:pic>
        <p:nvPicPr>
          <p:cNvPr descr="Smiling Face with Heart-Eyes" id="336" name="Google Shape;336;p30" title="Smiling Face with Heart-Eyes"/>
          <p:cNvPicPr preferRelativeResize="0"/>
          <p:nvPr/>
        </p:nvPicPr>
        <p:blipFill>
          <a:blip r:embed="rId10">
            <a:alphaModFix/>
          </a:blip>
          <a:stretch>
            <a:fillRect/>
          </a:stretch>
        </p:blipFill>
        <p:spPr>
          <a:xfrm>
            <a:off x="7908411" y="3054854"/>
            <a:ext cx="201178" cy="231568"/>
          </a:xfrm>
          <a:prstGeom prst="rect">
            <a:avLst/>
          </a:prstGeom>
          <a:noFill/>
          <a:ln>
            <a:noFill/>
          </a:ln>
        </p:spPr>
      </p:pic>
      <p:pic>
        <p:nvPicPr>
          <p:cNvPr descr="Face Blowing a Kiss" id="337" name="Google Shape;337;p30" title="Face Blowing a Kiss"/>
          <p:cNvPicPr preferRelativeResize="0"/>
          <p:nvPr/>
        </p:nvPicPr>
        <p:blipFill>
          <a:blip r:embed="rId11">
            <a:alphaModFix/>
          </a:blip>
          <a:stretch>
            <a:fillRect/>
          </a:stretch>
        </p:blipFill>
        <p:spPr>
          <a:xfrm>
            <a:off x="7967297" y="3666822"/>
            <a:ext cx="201178" cy="231568"/>
          </a:xfrm>
          <a:prstGeom prst="rect">
            <a:avLst/>
          </a:prstGeom>
          <a:noFill/>
          <a:ln>
            <a:noFill/>
          </a:ln>
        </p:spPr>
      </p:pic>
      <p:pic>
        <p:nvPicPr>
          <p:cNvPr descr="Face with Crossed-Out Eyes" id="338" name="Google Shape;338;p30" title="Face with Crossed-Out Eyes"/>
          <p:cNvPicPr preferRelativeResize="0"/>
          <p:nvPr/>
        </p:nvPicPr>
        <p:blipFill>
          <a:blip r:embed="rId8">
            <a:alphaModFix/>
          </a:blip>
          <a:stretch>
            <a:fillRect/>
          </a:stretch>
        </p:blipFill>
        <p:spPr>
          <a:xfrm>
            <a:off x="5864450" y="3898389"/>
            <a:ext cx="201178" cy="231568"/>
          </a:xfrm>
          <a:prstGeom prst="rect">
            <a:avLst/>
          </a:prstGeom>
          <a:noFill/>
          <a:ln>
            <a:noFill/>
          </a:ln>
        </p:spPr>
      </p:pic>
      <p:pic>
        <p:nvPicPr>
          <p:cNvPr descr="Face with Tongue" id="339" name="Google Shape;339;p30" title="Face with Tongue"/>
          <p:cNvPicPr preferRelativeResize="0"/>
          <p:nvPr/>
        </p:nvPicPr>
        <p:blipFill>
          <a:blip r:embed="rId9">
            <a:alphaModFix/>
          </a:blip>
          <a:stretch>
            <a:fillRect/>
          </a:stretch>
        </p:blipFill>
        <p:spPr>
          <a:xfrm>
            <a:off x="7549118" y="4146232"/>
            <a:ext cx="201178" cy="231568"/>
          </a:xfrm>
          <a:prstGeom prst="rect">
            <a:avLst/>
          </a:prstGeom>
          <a:noFill/>
          <a:ln>
            <a:noFill/>
          </a:ln>
        </p:spPr>
      </p:pic>
      <p:sp>
        <p:nvSpPr>
          <p:cNvPr id="340" name="Google Shape;340;p30"/>
          <p:cNvSpPr txBox="1"/>
          <p:nvPr/>
        </p:nvSpPr>
        <p:spPr>
          <a:xfrm>
            <a:off x="3186425" y="3159863"/>
            <a:ext cx="24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All connected</a:t>
            </a:r>
            <a:endParaRPr/>
          </a:p>
        </p:txBody>
      </p:sp>
      <p:sp>
        <p:nvSpPr>
          <p:cNvPr id="341" name="Google Shape;341;p30"/>
          <p:cNvSpPr txBox="1"/>
          <p:nvPr>
            <p:ph type="title"/>
          </p:nvPr>
        </p:nvSpPr>
        <p:spPr>
          <a:xfrm>
            <a:off x="4641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Challenge &amp; Solution</a:t>
            </a:r>
            <a:endParaRPr>
              <a:latin typeface="Noto Sans KR"/>
              <a:ea typeface="Noto Sans KR"/>
              <a:cs typeface="Noto Sans KR"/>
              <a:sym typeface="Noto Sans K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347" name="Google Shape;347;p31"/>
          <p:cNvSpPr txBox="1"/>
          <p:nvPr>
            <p:ph type="title"/>
          </p:nvPr>
        </p:nvSpPr>
        <p:spPr>
          <a:xfrm>
            <a:off x="4641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Challenge &amp; Solution</a:t>
            </a:r>
            <a:endParaRPr>
              <a:latin typeface="Noto Sans KR"/>
              <a:ea typeface="Noto Sans KR"/>
              <a:cs typeface="Noto Sans KR"/>
              <a:sym typeface="Noto Sans KR"/>
            </a:endParaRPr>
          </a:p>
        </p:txBody>
      </p:sp>
      <p:sp>
        <p:nvSpPr>
          <p:cNvPr id="348" name="Google Shape;34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28453" lvl="0" marL="457200" rtl="0" algn="l">
              <a:lnSpc>
                <a:spcPct val="150000"/>
              </a:lnSpc>
              <a:spcBef>
                <a:spcPts val="1200"/>
              </a:spcBef>
              <a:spcAft>
                <a:spcPts val="0"/>
              </a:spcAft>
              <a:buSzPct val="100000"/>
              <a:buFont typeface="Noto Sans KR"/>
              <a:buChar char="●"/>
            </a:pPr>
            <a:r>
              <a:rPr lang="ko" sz="1700">
                <a:latin typeface="Noto Sans KR"/>
                <a:ea typeface="Noto Sans KR"/>
                <a:cs typeface="Noto Sans KR"/>
                <a:sym typeface="Noto Sans KR"/>
              </a:rPr>
              <a:t>Challenge</a:t>
            </a:r>
            <a:br>
              <a:rPr lang="ko" sz="1700">
                <a:latin typeface="Noto Sans KR"/>
                <a:ea typeface="Noto Sans KR"/>
                <a:cs typeface="Noto Sans KR"/>
                <a:sym typeface="Noto Sans KR"/>
              </a:rPr>
            </a:br>
            <a:r>
              <a:rPr lang="ko" sz="1700">
                <a:latin typeface="Noto Sans KR"/>
                <a:ea typeface="Noto Sans KR"/>
                <a:cs typeface="Noto Sans KR"/>
                <a:sym typeface="Noto Sans KR"/>
              </a:rPr>
              <a:t>The similarity was measured using five methods: PSNR, RMSE, SAM, SRE, SSIM. There was a problem of deciding which of the five results would be the appropriate way</a:t>
            </a:r>
            <a:endParaRPr sz="1700">
              <a:latin typeface="Noto Sans KR"/>
              <a:ea typeface="Noto Sans KR"/>
              <a:cs typeface="Noto Sans KR"/>
              <a:sym typeface="Noto Sans KR"/>
            </a:endParaRPr>
          </a:p>
          <a:p>
            <a:pPr indent="-328453" lvl="0" marL="457200" rtl="0" algn="l">
              <a:lnSpc>
                <a:spcPct val="150000"/>
              </a:lnSpc>
              <a:spcBef>
                <a:spcPts val="0"/>
              </a:spcBef>
              <a:spcAft>
                <a:spcPts val="0"/>
              </a:spcAft>
              <a:buSzPct val="100000"/>
              <a:buFont typeface="Noto Sans KR"/>
              <a:buChar char="●"/>
            </a:pPr>
            <a:r>
              <a:rPr lang="ko" sz="1700">
                <a:latin typeface="Noto Sans KR"/>
                <a:ea typeface="Noto Sans KR"/>
                <a:cs typeface="Noto Sans KR"/>
                <a:sym typeface="Noto Sans KR"/>
              </a:rPr>
              <a:t>Solution</a:t>
            </a:r>
            <a:endParaRPr sz="1700">
              <a:latin typeface="Noto Sans KR"/>
              <a:ea typeface="Noto Sans KR"/>
              <a:cs typeface="Noto Sans KR"/>
              <a:sym typeface="Noto Sans KR"/>
            </a:endParaRPr>
          </a:p>
          <a:p>
            <a:pPr indent="0" lvl="0" marL="457200" rtl="0" algn="l">
              <a:lnSpc>
                <a:spcPct val="150000"/>
              </a:lnSpc>
              <a:spcBef>
                <a:spcPts val="1200"/>
              </a:spcBef>
              <a:spcAft>
                <a:spcPts val="0"/>
              </a:spcAft>
              <a:buNone/>
            </a:pPr>
            <a:r>
              <a:rPr lang="ko" sz="1700">
                <a:latin typeface="Noto Sans KR"/>
                <a:ea typeface="Noto Sans KR"/>
                <a:cs typeface="Noto Sans KR"/>
                <a:sym typeface="Noto Sans KR"/>
              </a:rPr>
              <a:t>Measuring similarity in five platforms(Apple, Google, Samsung, Facebook) and in five methods(psnrm rmse, sam, sre, ssim) for each platform. The method that shows the most similar trend across platforms is determined -&gt; SSIM</a:t>
            </a:r>
            <a:endParaRPr sz="1700">
              <a:latin typeface="Noto Sans KR"/>
              <a:ea typeface="Noto Sans KR"/>
              <a:cs typeface="Noto Sans KR"/>
              <a:sym typeface="Noto Sans KR"/>
            </a:endParaRPr>
          </a:p>
          <a:p>
            <a:pPr indent="0" lvl="0" marL="457200" rtl="0" algn="l">
              <a:lnSpc>
                <a:spcPct val="150000"/>
              </a:lnSpc>
              <a:spcBef>
                <a:spcPts val="1200"/>
              </a:spcBef>
              <a:spcAft>
                <a:spcPts val="1200"/>
              </a:spcAft>
              <a:buNone/>
            </a:pPr>
            <a:r>
              <a:t/>
            </a:r>
            <a:endParaRPr sz="1500">
              <a:latin typeface="Noto Sans KR"/>
              <a:ea typeface="Noto Sans KR"/>
              <a:cs typeface="Noto Sans KR"/>
              <a:sym typeface="Noto Sans K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4000">
                <a:latin typeface="Noto Sans KR"/>
                <a:ea typeface="Noto Sans KR"/>
                <a:cs typeface="Noto Sans KR"/>
                <a:sym typeface="Noto Sans KR"/>
              </a:rPr>
              <a:t>Motivation</a:t>
            </a:r>
            <a:endParaRPr sz="4000"/>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63" name="Google Shape;63;p14"/>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3500">
                <a:latin typeface="Noto Sans KR"/>
                <a:ea typeface="Noto Sans KR"/>
                <a:cs typeface="Noto Sans KR"/>
                <a:sym typeface="Noto Sans KR"/>
              </a:rPr>
              <a:t>Final Deliverable</a:t>
            </a:r>
            <a:endParaRPr sz="3500"/>
          </a:p>
        </p:txBody>
      </p:sp>
      <p:sp>
        <p:nvSpPr>
          <p:cNvPr id="354" name="Google Shape;35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355" name="Google Shape;355;p32"/>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pSp>
        <p:nvGrpSpPr>
          <p:cNvPr id="360" name="Google Shape;360;p33"/>
          <p:cNvGrpSpPr/>
          <p:nvPr/>
        </p:nvGrpSpPr>
        <p:grpSpPr>
          <a:xfrm>
            <a:off x="6412043" y="865527"/>
            <a:ext cx="1838450" cy="1561933"/>
            <a:chOff x="6244875" y="2993075"/>
            <a:chExt cx="2178000" cy="1878000"/>
          </a:xfrm>
        </p:grpSpPr>
        <p:sp>
          <p:nvSpPr>
            <p:cNvPr id="361" name="Google Shape;361;p33"/>
            <p:cNvSpPr/>
            <p:nvPr/>
          </p:nvSpPr>
          <p:spPr>
            <a:xfrm>
              <a:off x="6548325" y="2993075"/>
              <a:ext cx="1581000" cy="1611300"/>
            </a:xfrm>
            <a:prstGeom prst="ellipse">
              <a:avLst/>
            </a:prstGeom>
            <a:solidFill>
              <a:schemeClr val="lt2"/>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33"/>
            <p:cNvPicPr preferRelativeResize="0"/>
            <p:nvPr/>
          </p:nvPicPr>
          <p:blipFill>
            <a:blip r:embed="rId3">
              <a:alphaModFix/>
            </a:blip>
            <a:stretch>
              <a:fillRect/>
            </a:stretch>
          </p:blipFill>
          <p:spPr>
            <a:xfrm>
              <a:off x="6794050" y="3133162"/>
              <a:ext cx="354175" cy="354175"/>
            </a:xfrm>
            <a:prstGeom prst="rect">
              <a:avLst/>
            </a:prstGeom>
            <a:noFill/>
            <a:ln>
              <a:noFill/>
            </a:ln>
            <a:effectLst>
              <a:outerShdw blurRad="57150" rotWithShape="0" algn="bl" dir="5400000" dist="19050">
                <a:srgbClr val="000000">
                  <a:alpha val="50000"/>
                </a:srgbClr>
              </a:outerShdw>
            </a:effectLst>
          </p:spPr>
        </p:pic>
        <p:pic>
          <p:nvPicPr>
            <p:cNvPr id="363" name="Google Shape;363;p33"/>
            <p:cNvPicPr preferRelativeResize="0"/>
            <p:nvPr/>
          </p:nvPicPr>
          <p:blipFill>
            <a:blip r:embed="rId4">
              <a:alphaModFix/>
            </a:blip>
            <a:stretch>
              <a:fillRect/>
            </a:stretch>
          </p:blipFill>
          <p:spPr>
            <a:xfrm>
              <a:off x="7174413" y="3016538"/>
              <a:ext cx="328800" cy="328800"/>
            </a:xfrm>
            <a:prstGeom prst="rect">
              <a:avLst/>
            </a:prstGeom>
            <a:noFill/>
            <a:ln>
              <a:noFill/>
            </a:ln>
            <a:effectLst>
              <a:outerShdw blurRad="57150" rotWithShape="0" algn="bl" dir="5400000" dist="19050">
                <a:srgbClr val="000000">
                  <a:alpha val="50000"/>
                </a:srgbClr>
              </a:outerShdw>
            </a:effectLst>
          </p:spPr>
        </p:pic>
        <p:pic>
          <p:nvPicPr>
            <p:cNvPr id="364" name="Google Shape;364;p33"/>
            <p:cNvPicPr preferRelativeResize="0"/>
            <p:nvPr/>
          </p:nvPicPr>
          <p:blipFill>
            <a:blip r:embed="rId5">
              <a:alphaModFix/>
            </a:blip>
            <a:stretch>
              <a:fillRect/>
            </a:stretch>
          </p:blipFill>
          <p:spPr>
            <a:xfrm>
              <a:off x="7548250" y="3145851"/>
              <a:ext cx="328800" cy="328800"/>
            </a:xfrm>
            <a:prstGeom prst="rect">
              <a:avLst/>
            </a:prstGeom>
            <a:noFill/>
            <a:ln>
              <a:noFill/>
            </a:ln>
            <a:effectLst>
              <a:outerShdw blurRad="57150" rotWithShape="0" algn="bl" dir="5400000" dist="19050">
                <a:srgbClr val="000000">
                  <a:alpha val="50000"/>
                </a:srgbClr>
              </a:outerShdw>
            </a:effectLst>
          </p:spPr>
        </p:pic>
        <p:cxnSp>
          <p:nvCxnSpPr>
            <p:cNvPr id="365" name="Google Shape;365;p33"/>
            <p:cNvCxnSpPr>
              <a:endCxn id="361" idx="6"/>
            </p:cNvCxnSpPr>
            <p:nvPr/>
          </p:nvCxnSpPr>
          <p:spPr>
            <a:xfrm flipH="1" rot="10800000">
              <a:off x="6538425" y="3798725"/>
              <a:ext cx="1590900" cy="20100"/>
            </a:xfrm>
            <a:prstGeom prst="straightConnector1">
              <a:avLst/>
            </a:prstGeom>
            <a:noFill/>
            <a:ln cap="flat" cmpd="sng" w="9525">
              <a:solidFill>
                <a:srgbClr val="C9DAF8"/>
              </a:solidFill>
              <a:prstDash val="solid"/>
              <a:round/>
              <a:headEnd len="med" w="med" type="none"/>
              <a:tailEnd len="med" w="med" type="none"/>
            </a:ln>
          </p:spPr>
        </p:cxnSp>
        <p:cxnSp>
          <p:nvCxnSpPr>
            <p:cNvPr id="366" name="Google Shape;366;p33"/>
            <p:cNvCxnSpPr/>
            <p:nvPr/>
          </p:nvCxnSpPr>
          <p:spPr>
            <a:xfrm>
              <a:off x="6688900" y="3363250"/>
              <a:ext cx="455700" cy="253800"/>
            </a:xfrm>
            <a:prstGeom prst="straightConnector1">
              <a:avLst/>
            </a:prstGeom>
            <a:noFill/>
            <a:ln cap="flat" cmpd="sng" w="9525">
              <a:solidFill>
                <a:srgbClr val="C9DAF8"/>
              </a:solidFill>
              <a:prstDash val="solid"/>
              <a:round/>
              <a:headEnd len="med" w="med" type="none"/>
              <a:tailEnd len="med" w="med" type="none"/>
            </a:ln>
          </p:spPr>
        </p:cxnSp>
        <p:cxnSp>
          <p:nvCxnSpPr>
            <p:cNvPr id="367" name="Google Shape;367;p33"/>
            <p:cNvCxnSpPr/>
            <p:nvPr/>
          </p:nvCxnSpPr>
          <p:spPr>
            <a:xfrm>
              <a:off x="7052950" y="3056813"/>
              <a:ext cx="199500" cy="433200"/>
            </a:xfrm>
            <a:prstGeom prst="straightConnector1">
              <a:avLst/>
            </a:prstGeom>
            <a:noFill/>
            <a:ln cap="flat" cmpd="sng" w="9525">
              <a:solidFill>
                <a:srgbClr val="C9DAF8"/>
              </a:solidFill>
              <a:prstDash val="solid"/>
              <a:round/>
              <a:headEnd len="med" w="med" type="none"/>
              <a:tailEnd len="med" w="med" type="none"/>
            </a:ln>
          </p:spPr>
        </p:cxnSp>
        <p:cxnSp>
          <p:nvCxnSpPr>
            <p:cNvPr id="368" name="Google Shape;368;p33"/>
            <p:cNvCxnSpPr/>
            <p:nvPr/>
          </p:nvCxnSpPr>
          <p:spPr>
            <a:xfrm flipH="1">
              <a:off x="7538725" y="3363263"/>
              <a:ext cx="455700" cy="253800"/>
            </a:xfrm>
            <a:prstGeom prst="straightConnector1">
              <a:avLst/>
            </a:prstGeom>
            <a:noFill/>
            <a:ln cap="flat" cmpd="sng" w="9525">
              <a:solidFill>
                <a:srgbClr val="C9DAF8"/>
              </a:solidFill>
              <a:prstDash val="solid"/>
              <a:round/>
              <a:headEnd len="med" w="med" type="none"/>
              <a:tailEnd len="med" w="med" type="none"/>
            </a:ln>
          </p:spPr>
        </p:cxnSp>
        <p:cxnSp>
          <p:nvCxnSpPr>
            <p:cNvPr id="369" name="Google Shape;369;p33"/>
            <p:cNvCxnSpPr/>
            <p:nvPr/>
          </p:nvCxnSpPr>
          <p:spPr>
            <a:xfrm flipH="1">
              <a:off x="7430875" y="3056825"/>
              <a:ext cx="199500" cy="433200"/>
            </a:xfrm>
            <a:prstGeom prst="straightConnector1">
              <a:avLst/>
            </a:prstGeom>
            <a:noFill/>
            <a:ln cap="flat" cmpd="sng" w="9525">
              <a:solidFill>
                <a:srgbClr val="C9DAF8"/>
              </a:solidFill>
              <a:prstDash val="solid"/>
              <a:round/>
              <a:headEnd len="med" w="med" type="none"/>
              <a:tailEnd len="med" w="med" type="none"/>
            </a:ln>
          </p:spPr>
        </p:cxnSp>
        <p:pic>
          <p:nvPicPr>
            <p:cNvPr id="370" name="Google Shape;370;p33"/>
            <p:cNvPicPr preferRelativeResize="0"/>
            <p:nvPr/>
          </p:nvPicPr>
          <p:blipFill>
            <a:blip r:embed="rId6">
              <a:alphaModFix/>
            </a:blip>
            <a:stretch>
              <a:fillRect/>
            </a:stretch>
          </p:blipFill>
          <p:spPr>
            <a:xfrm>
              <a:off x="7052950" y="3391250"/>
              <a:ext cx="571725" cy="571725"/>
            </a:xfrm>
            <a:prstGeom prst="rect">
              <a:avLst/>
            </a:prstGeom>
            <a:noFill/>
            <a:ln>
              <a:noFill/>
            </a:ln>
            <a:effectLst>
              <a:outerShdw blurRad="57150" rotWithShape="0" algn="bl" dir="5400000" dist="19050">
                <a:srgbClr val="000000">
                  <a:alpha val="50000"/>
                </a:srgbClr>
              </a:outerShdw>
            </a:effectLst>
          </p:spPr>
        </p:pic>
        <p:pic>
          <p:nvPicPr>
            <p:cNvPr id="371" name="Google Shape;371;p33"/>
            <p:cNvPicPr preferRelativeResize="0"/>
            <p:nvPr/>
          </p:nvPicPr>
          <p:blipFill>
            <a:blip r:embed="rId7">
              <a:alphaModFix/>
            </a:blip>
            <a:stretch>
              <a:fillRect/>
            </a:stretch>
          </p:blipFill>
          <p:spPr>
            <a:xfrm>
              <a:off x="7723350" y="3512700"/>
              <a:ext cx="328800" cy="328800"/>
            </a:xfrm>
            <a:prstGeom prst="rect">
              <a:avLst/>
            </a:prstGeom>
            <a:noFill/>
            <a:ln>
              <a:noFill/>
            </a:ln>
            <a:effectLst>
              <a:outerShdw blurRad="57150" rotWithShape="0" algn="bl" dir="5400000" dist="19050">
                <a:srgbClr val="000000">
                  <a:alpha val="50000"/>
                </a:srgbClr>
              </a:outerShdw>
            </a:effectLst>
          </p:spPr>
        </p:pic>
        <p:pic>
          <p:nvPicPr>
            <p:cNvPr id="372" name="Google Shape;372;p33"/>
            <p:cNvPicPr preferRelativeResize="0"/>
            <p:nvPr/>
          </p:nvPicPr>
          <p:blipFill>
            <a:blip r:embed="rId8">
              <a:alphaModFix/>
            </a:blip>
            <a:stretch>
              <a:fillRect/>
            </a:stretch>
          </p:blipFill>
          <p:spPr>
            <a:xfrm>
              <a:off x="6600100" y="3500013"/>
              <a:ext cx="354175" cy="354175"/>
            </a:xfrm>
            <a:prstGeom prst="rect">
              <a:avLst/>
            </a:prstGeom>
            <a:noFill/>
            <a:ln>
              <a:noFill/>
            </a:ln>
            <a:effectLst>
              <a:outerShdw blurRad="57150" rotWithShape="0" algn="bl" dir="5400000" dist="19050">
                <a:srgbClr val="000000">
                  <a:alpha val="50000"/>
                </a:srgbClr>
              </a:outerShdw>
            </a:effectLst>
          </p:spPr>
        </p:pic>
        <p:sp>
          <p:nvSpPr>
            <p:cNvPr id="373" name="Google Shape;373;p33"/>
            <p:cNvSpPr/>
            <p:nvPr/>
          </p:nvSpPr>
          <p:spPr>
            <a:xfrm>
              <a:off x="6244875" y="3962975"/>
              <a:ext cx="2178000" cy="90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Final Deliverable</a:t>
            </a:r>
            <a:endParaRPr>
              <a:latin typeface="Noto Sans KR"/>
              <a:ea typeface="Noto Sans KR"/>
              <a:cs typeface="Noto Sans KR"/>
              <a:sym typeface="Noto Sans KR"/>
            </a:endParaRPr>
          </a:p>
        </p:txBody>
      </p:sp>
      <p:sp>
        <p:nvSpPr>
          <p:cNvPr id="375" name="Google Shape;37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Noto Sans KR"/>
              <a:buChar char="●"/>
            </a:pPr>
            <a:r>
              <a:rPr lang="ko">
                <a:latin typeface="Noto Sans KR"/>
                <a:ea typeface="Noto Sans KR"/>
                <a:cs typeface="Noto Sans KR"/>
                <a:sym typeface="Noto Sans KR"/>
              </a:rPr>
              <a:t>A Keyboard app with novel emoji interface.</a:t>
            </a:r>
            <a:endParaRPr>
              <a:latin typeface="Noto Sans KR"/>
              <a:ea typeface="Noto Sans KR"/>
              <a:cs typeface="Noto Sans KR"/>
              <a:sym typeface="Noto Sans KR"/>
            </a:endParaRPr>
          </a:p>
          <a:p>
            <a:pPr indent="-342900" lvl="0" marL="457200" rtl="0" algn="l">
              <a:lnSpc>
                <a:spcPct val="150000"/>
              </a:lnSpc>
              <a:spcBef>
                <a:spcPts val="0"/>
              </a:spcBef>
              <a:spcAft>
                <a:spcPts val="0"/>
              </a:spcAft>
              <a:buSzPts val="1800"/>
              <a:buFont typeface="Noto Sans KR"/>
              <a:buChar char="●"/>
            </a:pPr>
            <a:r>
              <a:rPr lang="ko">
                <a:latin typeface="Noto Sans KR"/>
                <a:ea typeface="Noto Sans KR"/>
                <a:cs typeface="Noto Sans KR"/>
                <a:sym typeface="Noto Sans KR"/>
              </a:rPr>
              <a:t>The interface first receives video input of face.</a:t>
            </a:r>
            <a:endParaRPr>
              <a:latin typeface="Noto Sans KR"/>
              <a:ea typeface="Noto Sans KR"/>
              <a:cs typeface="Noto Sans KR"/>
              <a:sym typeface="Noto Sans KR"/>
            </a:endParaRPr>
          </a:p>
          <a:p>
            <a:pPr indent="-342900" lvl="0" marL="457200" rtl="0" algn="l">
              <a:lnSpc>
                <a:spcPct val="150000"/>
              </a:lnSpc>
              <a:spcBef>
                <a:spcPts val="0"/>
              </a:spcBef>
              <a:spcAft>
                <a:spcPts val="0"/>
              </a:spcAft>
              <a:buSzPts val="1800"/>
              <a:buFont typeface="Noto Sans KR"/>
              <a:buChar char="●"/>
            </a:pPr>
            <a:r>
              <a:rPr lang="ko">
                <a:latin typeface="Noto Sans KR"/>
                <a:ea typeface="Noto Sans KR"/>
                <a:cs typeface="Noto Sans KR"/>
                <a:sym typeface="Noto Sans KR"/>
              </a:rPr>
              <a:t>Then it recommends corresponding emoji, with several similar emojis.</a:t>
            </a:r>
            <a:endParaRPr>
              <a:latin typeface="Noto Sans KR"/>
              <a:ea typeface="Noto Sans KR"/>
              <a:cs typeface="Noto Sans KR"/>
              <a:sym typeface="Noto Sans KR"/>
            </a:endParaRPr>
          </a:p>
          <a:p>
            <a:pPr indent="-342900" lvl="0" marL="457200" rtl="0" algn="l">
              <a:lnSpc>
                <a:spcPct val="150000"/>
              </a:lnSpc>
              <a:spcBef>
                <a:spcPts val="0"/>
              </a:spcBef>
              <a:spcAft>
                <a:spcPts val="0"/>
              </a:spcAft>
              <a:buSzPts val="1800"/>
              <a:buFont typeface="Noto Sans KR"/>
              <a:buChar char="●"/>
            </a:pPr>
            <a:r>
              <a:rPr lang="ko">
                <a:latin typeface="Noto Sans KR"/>
                <a:ea typeface="Noto Sans KR"/>
                <a:cs typeface="Noto Sans KR"/>
                <a:sym typeface="Noto Sans KR"/>
              </a:rPr>
              <a:t>User can select specific emoji, and choose whether to</a:t>
            </a:r>
            <a:endParaRPr>
              <a:latin typeface="Noto Sans KR"/>
              <a:ea typeface="Noto Sans KR"/>
              <a:cs typeface="Noto Sans KR"/>
              <a:sym typeface="Noto Sans KR"/>
            </a:endParaRPr>
          </a:p>
          <a:p>
            <a:pPr indent="-317500" lvl="1" marL="914400" rtl="0" algn="l">
              <a:lnSpc>
                <a:spcPct val="150000"/>
              </a:lnSpc>
              <a:spcBef>
                <a:spcPts val="0"/>
              </a:spcBef>
              <a:spcAft>
                <a:spcPts val="0"/>
              </a:spcAft>
              <a:buSzPts val="1400"/>
              <a:buFont typeface="Noto Sans KR"/>
              <a:buChar char="○"/>
            </a:pPr>
            <a:r>
              <a:rPr lang="ko">
                <a:latin typeface="Noto Sans KR"/>
                <a:ea typeface="Noto Sans KR"/>
                <a:cs typeface="Noto Sans KR"/>
                <a:sym typeface="Noto Sans KR"/>
              </a:rPr>
              <a:t>continue traverse from that emoji</a:t>
            </a:r>
            <a:endParaRPr>
              <a:latin typeface="Noto Sans KR"/>
              <a:ea typeface="Noto Sans KR"/>
              <a:cs typeface="Noto Sans KR"/>
              <a:sym typeface="Noto Sans KR"/>
            </a:endParaRPr>
          </a:p>
          <a:p>
            <a:pPr indent="-317500" lvl="1" marL="914400" rtl="0" algn="l">
              <a:lnSpc>
                <a:spcPct val="150000"/>
              </a:lnSpc>
              <a:spcBef>
                <a:spcPts val="0"/>
              </a:spcBef>
              <a:spcAft>
                <a:spcPts val="0"/>
              </a:spcAft>
              <a:buSzPts val="1400"/>
              <a:buFont typeface="Noto Sans KR"/>
              <a:buChar char="○"/>
            </a:pPr>
            <a:r>
              <a:rPr lang="ko">
                <a:latin typeface="Noto Sans KR"/>
                <a:ea typeface="Noto Sans KR"/>
                <a:cs typeface="Noto Sans KR"/>
                <a:sym typeface="Noto Sans KR"/>
              </a:rPr>
              <a:t>or type that emoji</a:t>
            </a:r>
            <a:endParaRPr>
              <a:latin typeface="Noto Sans KR"/>
              <a:ea typeface="Noto Sans KR"/>
              <a:cs typeface="Noto Sans KR"/>
              <a:sym typeface="Noto Sans KR"/>
            </a:endParaRPr>
          </a:p>
          <a:p>
            <a:pPr indent="-342900" lvl="0" marL="457200" rtl="0" algn="l">
              <a:lnSpc>
                <a:spcPct val="150000"/>
              </a:lnSpc>
              <a:spcBef>
                <a:spcPts val="0"/>
              </a:spcBef>
              <a:spcAft>
                <a:spcPts val="0"/>
              </a:spcAft>
              <a:buSzPts val="1800"/>
              <a:buFont typeface="Noto Sans KR"/>
              <a:buChar char="●"/>
            </a:pPr>
            <a:r>
              <a:rPr lang="ko">
                <a:latin typeface="Noto Sans KR"/>
                <a:ea typeface="Noto Sans KR"/>
                <a:cs typeface="Noto Sans KR"/>
                <a:sym typeface="Noto Sans KR"/>
              </a:rPr>
              <a:t>User can personalize emotion recommendation sensitivity.</a:t>
            </a:r>
            <a:endParaRPr>
              <a:latin typeface="Noto Sans KR"/>
              <a:ea typeface="Noto Sans KR"/>
              <a:cs typeface="Noto Sans KR"/>
              <a:sym typeface="Noto Sans KR"/>
            </a:endParaRPr>
          </a:p>
        </p:txBody>
      </p:sp>
      <p:sp>
        <p:nvSpPr>
          <p:cNvPr id="376" name="Google Shape;37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377" name="Google Shape;377;p33"/>
          <p:cNvPicPr preferRelativeResize="0"/>
          <p:nvPr/>
        </p:nvPicPr>
        <p:blipFill>
          <a:blip r:embed="rId9">
            <a:alphaModFix/>
          </a:blip>
          <a:stretch>
            <a:fillRect/>
          </a:stretch>
        </p:blipFill>
        <p:spPr>
          <a:xfrm>
            <a:off x="8527922" y="152397"/>
            <a:ext cx="463675" cy="463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3500">
                <a:latin typeface="Noto Sans KR"/>
                <a:ea typeface="Noto Sans KR"/>
                <a:cs typeface="Noto Sans KR"/>
                <a:sym typeface="Noto Sans KR"/>
              </a:rPr>
              <a:t>Success Criteria</a:t>
            </a:r>
            <a:endParaRPr sz="3500"/>
          </a:p>
        </p:txBody>
      </p:sp>
      <p:sp>
        <p:nvSpPr>
          <p:cNvPr id="383" name="Google Shape;38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384" name="Google Shape;384;p34"/>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Success Criteria</a:t>
            </a:r>
            <a:endParaRPr>
              <a:latin typeface="Noto Sans KR"/>
              <a:ea typeface="Noto Sans KR"/>
              <a:cs typeface="Noto Sans KR"/>
              <a:sym typeface="Noto Sans KR"/>
            </a:endParaRPr>
          </a:p>
        </p:txBody>
      </p:sp>
      <p:sp>
        <p:nvSpPr>
          <p:cNvPr id="390" name="Google Shape;39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Noto Sans KR"/>
              <a:buChar char="●"/>
            </a:pPr>
            <a:r>
              <a:rPr lang="ko">
                <a:latin typeface="Noto Sans KR"/>
                <a:ea typeface="Noto Sans KR"/>
                <a:cs typeface="Noto Sans KR"/>
                <a:sym typeface="Noto Sans KR"/>
              </a:rPr>
              <a:t>Accuracy </a:t>
            </a:r>
            <a:endParaRPr>
              <a:latin typeface="Noto Sans KR"/>
              <a:ea typeface="Noto Sans KR"/>
              <a:cs typeface="Noto Sans KR"/>
              <a:sym typeface="Noto Sans KR"/>
            </a:endParaRPr>
          </a:p>
          <a:p>
            <a:pPr indent="-317500" lvl="1" marL="914400" rtl="0" algn="l">
              <a:lnSpc>
                <a:spcPct val="150000"/>
              </a:lnSpc>
              <a:spcBef>
                <a:spcPts val="0"/>
              </a:spcBef>
              <a:spcAft>
                <a:spcPts val="0"/>
              </a:spcAft>
              <a:buSzPts val="1400"/>
              <a:buFont typeface="Noto Sans KR"/>
              <a:buChar char="○"/>
            </a:pPr>
            <a:r>
              <a:rPr lang="ko">
                <a:latin typeface="Noto Sans KR"/>
                <a:ea typeface="Noto Sans KR"/>
                <a:cs typeface="Noto Sans KR"/>
                <a:sym typeface="Noto Sans KR"/>
              </a:rPr>
              <a:t>Intended emoji should be recommended with 80% accuracy.</a:t>
            </a:r>
            <a:endParaRPr>
              <a:latin typeface="Noto Sans KR"/>
              <a:ea typeface="Noto Sans KR"/>
              <a:cs typeface="Noto Sans KR"/>
              <a:sym typeface="Noto Sans KR"/>
            </a:endParaRPr>
          </a:p>
          <a:p>
            <a:pPr indent="-317500" lvl="1" marL="914400" rtl="0" algn="l">
              <a:lnSpc>
                <a:spcPct val="150000"/>
              </a:lnSpc>
              <a:spcBef>
                <a:spcPts val="0"/>
              </a:spcBef>
              <a:spcAft>
                <a:spcPts val="0"/>
              </a:spcAft>
              <a:buSzPts val="1400"/>
              <a:buFont typeface="Noto Sans KR"/>
              <a:buChar char="○"/>
            </a:pPr>
            <a:r>
              <a:rPr lang="ko">
                <a:latin typeface="Noto Sans KR"/>
                <a:ea typeface="Noto Sans KR"/>
                <a:cs typeface="Noto Sans KR"/>
                <a:sym typeface="Noto Sans KR"/>
              </a:rPr>
              <a:t>Searching specific emoji in mind should be done in at most three step.</a:t>
            </a:r>
            <a:endParaRPr>
              <a:latin typeface="Noto Sans KR"/>
              <a:ea typeface="Noto Sans KR"/>
              <a:cs typeface="Noto Sans KR"/>
              <a:sym typeface="Noto Sans KR"/>
            </a:endParaRPr>
          </a:p>
          <a:p>
            <a:pPr indent="-317500" lvl="1" marL="914400" rtl="0" algn="l">
              <a:lnSpc>
                <a:spcPct val="150000"/>
              </a:lnSpc>
              <a:spcBef>
                <a:spcPts val="0"/>
              </a:spcBef>
              <a:spcAft>
                <a:spcPts val="0"/>
              </a:spcAft>
              <a:buSzPts val="1400"/>
              <a:buFont typeface="Noto Sans KR"/>
              <a:buChar char="○"/>
            </a:pPr>
            <a:r>
              <a:rPr lang="ko">
                <a:latin typeface="Noto Sans KR"/>
                <a:ea typeface="Noto Sans KR"/>
                <a:cs typeface="Noto Sans KR"/>
                <a:sym typeface="Noto Sans KR"/>
              </a:rPr>
              <a:t>All emojis in the same emotion group should be connected in graph</a:t>
            </a:r>
            <a:endParaRPr>
              <a:latin typeface="Noto Sans KR"/>
              <a:ea typeface="Noto Sans KR"/>
              <a:cs typeface="Noto Sans KR"/>
              <a:sym typeface="Noto Sans KR"/>
            </a:endParaRPr>
          </a:p>
          <a:p>
            <a:pPr indent="-342900" lvl="0" marL="457200" rtl="0" algn="l">
              <a:lnSpc>
                <a:spcPct val="150000"/>
              </a:lnSpc>
              <a:spcBef>
                <a:spcPts val="0"/>
              </a:spcBef>
              <a:spcAft>
                <a:spcPts val="0"/>
              </a:spcAft>
              <a:buSzPts val="1800"/>
              <a:buFont typeface="Noto Sans KR"/>
              <a:buChar char="●"/>
            </a:pPr>
            <a:r>
              <a:rPr lang="ko">
                <a:latin typeface="Noto Sans KR"/>
                <a:ea typeface="Noto Sans KR"/>
                <a:cs typeface="Noto Sans KR"/>
                <a:sym typeface="Noto Sans KR"/>
              </a:rPr>
              <a:t>Latency</a:t>
            </a:r>
            <a:endParaRPr>
              <a:latin typeface="Noto Sans KR"/>
              <a:ea typeface="Noto Sans KR"/>
              <a:cs typeface="Noto Sans KR"/>
              <a:sym typeface="Noto Sans KR"/>
            </a:endParaRPr>
          </a:p>
          <a:p>
            <a:pPr indent="-317500" lvl="1" marL="914400" rtl="0" algn="l">
              <a:lnSpc>
                <a:spcPct val="150000"/>
              </a:lnSpc>
              <a:spcBef>
                <a:spcPts val="0"/>
              </a:spcBef>
              <a:spcAft>
                <a:spcPts val="0"/>
              </a:spcAft>
              <a:buSzPts val="1400"/>
              <a:buFont typeface="Noto Sans KR"/>
              <a:buChar char="○"/>
            </a:pPr>
            <a:r>
              <a:rPr lang="ko">
                <a:latin typeface="Noto Sans KR"/>
                <a:ea typeface="Noto Sans KR"/>
                <a:cs typeface="Noto Sans KR"/>
                <a:sym typeface="Noto Sans KR"/>
              </a:rPr>
              <a:t>Face detection should be done in 1 second.</a:t>
            </a:r>
            <a:endParaRPr>
              <a:latin typeface="Noto Sans KR"/>
              <a:ea typeface="Noto Sans KR"/>
              <a:cs typeface="Noto Sans KR"/>
              <a:sym typeface="Noto Sans KR"/>
            </a:endParaRPr>
          </a:p>
          <a:p>
            <a:pPr indent="-317500" lvl="1" marL="914400" rtl="0" algn="l">
              <a:lnSpc>
                <a:spcPct val="150000"/>
              </a:lnSpc>
              <a:spcBef>
                <a:spcPts val="0"/>
              </a:spcBef>
              <a:spcAft>
                <a:spcPts val="0"/>
              </a:spcAft>
              <a:buSzPts val="1400"/>
              <a:buFont typeface="Noto Sans KR"/>
              <a:buChar char="○"/>
            </a:pPr>
            <a:r>
              <a:rPr lang="ko">
                <a:latin typeface="Noto Sans KR"/>
                <a:ea typeface="Noto Sans KR"/>
                <a:cs typeface="Noto Sans KR"/>
                <a:sym typeface="Noto Sans KR"/>
              </a:rPr>
              <a:t>Emotion classification should be done in 1 second.</a:t>
            </a:r>
            <a:endParaRPr>
              <a:latin typeface="Noto Sans KR"/>
              <a:ea typeface="Noto Sans KR"/>
              <a:cs typeface="Noto Sans KR"/>
              <a:sym typeface="Noto Sans KR"/>
            </a:endParaRPr>
          </a:p>
          <a:p>
            <a:pPr indent="-342900" lvl="0" marL="457200" rtl="0" algn="l">
              <a:lnSpc>
                <a:spcPct val="150000"/>
              </a:lnSpc>
              <a:spcBef>
                <a:spcPts val="0"/>
              </a:spcBef>
              <a:spcAft>
                <a:spcPts val="0"/>
              </a:spcAft>
              <a:buSzPts val="1800"/>
              <a:buFont typeface="Noto Sans KR"/>
              <a:buChar char="●"/>
            </a:pPr>
            <a:r>
              <a:rPr lang="ko">
                <a:latin typeface="Noto Sans KR"/>
                <a:ea typeface="Noto Sans KR"/>
                <a:cs typeface="Noto Sans KR"/>
                <a:sym typeface="Noto Sans KR"/>
              </a:rPr>
              <a:t>UI/UX</a:t>
            </a:r>
            <a:endParaRPr>
              <a:latin typeface="Noto Sans KR"/>
              <a:ea typeface="Noto Sans KR"/>
              <a:cs typeface="Noto Sans KR"/>
              <a:sym typeface="Noto Sans KR"/>
            </a:endParaRPr>
          </a:p>
          <a:p>
            <a:pPr indent="-317500" lvl="1" marL="914400" rtl="0" algn="l">
              <a:lnSpc>
                <a:spcPct val="150000"/>
              </a:lnSpc>
              <a:spcBef>
                <a:spcPts val="0"/>
              </a:spcBef>
              <a:spcAft>
                <a:spcPts val="0"/>
              </a:spcAft>
              <a:buSzPts val="1400"/>
              <a:buFont typeface="Noto Sans KR"/>
              <a:buChar char="○"/>
            </a:pPr>
            <a:r>
              <a:rPr lang="ko">
                <a:latin typeface="Noto Sans KR"/>
                <a:ea typeface="Noto Sans KR"/>
                <a:cs typeface="Noto Sans KR"/>
                <a:sym typeface="Noto Sans KR"/>
              </a:rPr>
              <a:t>Graph traversal should be done in intuitive manner.</a:t>
            </a:r>
            <a:endParaRPr>
              <a:latin typeface="Noto Sans KR"/>
              <a:ea typeface="Noto Sans KR"/>
              <a:cs typeface="Noto Sans KR"/>
              <a:sym typeface="Noto Sans KR"/>
            </a:endParaRPr>
          </a:p>
        </p:txBody>
      </p:sp>
      <p:sp>
        <p:nvSpPr>
          <p:cNvPr id="391" name="Google Shape;39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392" name="Google Shape;392;p35"/>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Survey Result</a:t>
            </a:r>
            <a:endParaRPr>
              <a:latin typeface="Noto Sans KR"/>
              <a:ea typeface="Noto Sans KR"/>
              <a:cs typeface="Noto Sans KR"/>
              <a:sym typeface="Noto Sans KR"/>
            </a:endParaRPr>
          </a:p>
        </p:txBody>
      </p:sp>
      <p:sp>
        <p:nvSpPr>
          <p:cNvPr id="398" name="Google Shape;39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399" name="Google Shape;399;p36"/>
          <p:cNvPicPr preferRelativeResize="0"/>
          <p:nvPr/>
        </p:nvPicPr>
        <p:blipFill>
          <a:blip r:embed="rId3">
            <a:alphaModFix/>
          </a:blip>
          <a:stretch>
            <a:fillRect/>
          </a:stretch>
        </p:blipFill>
        <p:spPr>
          <a:xfrm>
            <a:off x="8527922" y="152397"/>
            <a:ext cx="463675" cy="463675"/>
          </a:xfrm>
          <a:prstGeom prst="rect">
            <a:avLst/>
          </a:prstGeom>
          <a:noFill/>
          <a:ln>
            <a:noFill/>
          </a:ln>
        </p:spPr>
      </p:pic>
      <p:sp>
        <p:nvSpPr>
          <p:cNvPr id="400" name="Google Shape;40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a:latin typeface="Noto Sans KR"/>
                <a:ea typeface="Noto Sans KR"/>
                <a:cs typeface="Noto Sans KR"/>
                <a:sym typeface="Noto Sans KR"/>
              </a:rPr>
              <a:t>Asked to 8 people..</a:t>
            </a:r>
            <a:endParaRPr>
              <a:latin typeface="Noto Sans KR"/>
              <a:ea typeface="Noto Sans KR"/>
              <a:cs typeface="Noto Sans KR"/>
              <a:sym typeface="Noto Sans KR"/>
            </a:endParaRPr>
          </a:p>
          <a:p>
            <a:pPr indent="0" lvl="0" marL="0" rtl="0" algn="l">
              <a:lnSpc>
                <a:spcPct val="150000"/>
              </a:lnSpc>
              <a:spcBef>
                <a:spcPts val="1200"/>
              </a:spcBef>
              <a:spcAft>
                <a:spcPts val="0"/>
              </a:spcAft>
              <a:buNone/>
            </a:pPr>
            <a:r>
              <a:rPr lang="ko">
                <a:latin typeface="Noto Sans KR"/>
                <a:ea typeface="Noto Sans KR"/>
                <a:cs typeface="Noto Sans KR"/>
                <a:sym typeface="Noto Sans KR"/>
              </a:rPr>
              <a:t>Q: How many times was desired emoji recommended by an app in 10 trials?</a:t>
            </a:r>
            <a:endParaRPr>
              <a:latin typeface="Noto Sans KR"/>
              <a:ea typeface="Noto Sans KR"/>
              <a:cs typeface="Noto Sans KR"/>
              <a:sym typeface="Noto Sans KR"/>
            </a:endParaRPr>
          </a:p>
          <a:p>
            <a:pPr indent="0" lvl="0" marL="0" rtl="0" algn="l">
              <a:lnSpc>
                <a:spcPct val="150000"/>
              </a:lnSpc>
              <a:spcBef>
                <a:spcPts val="1200"/>
              </a:spcBef>
              <a:spcAft>
                <a:spcPts val="1200"/>
              </a:spcAft>
              <a:buNone/>
            </a:pPr>
            <a:r>
              <a:t/>
            </a:r>
            <a:endParaRPr>
              <a:latin typeface="Noto Sans KR"/>
              <a:ea typeface="Noto Sans KR"/>
              <a:cs typeface="Noto Sans KR"/>
              <a:sym typeface="Noto Sans KR"/>
            </a:endParaRPr>
          </a:p>
        </p:txBody>
      </p:sp>
      <p:pic>
        <p:nvPicPr>
          <p:cNvPr id="401" name="Google Shape;401;p36"/>
          <p:cNvPicPr preferRelativeResize="0"/>
          <p:nvPr/>
        </p:nvPicPr>
        <p:blipFill>
          <a:blip r:embed="rId4">
            <a:alphaModFix/>
          </a:blip>
          <a:stretch>
            <a:fillRect/>
          </a:stretch>
        </p:blipFill>
        <p:spPr>
          <a:xfrm>
            <a:off x="2340825" y="2327275"/>
            <a:ext cx="4462349" cy="2642174"/>
          </a:xfrm>
          <a:prstGeom prst="rect">
            <a:avLst/>
          </a:prstGeom>
          <a:noFill/>
          <a:ln>
            <a:noFill/>
          </a:ln>
        </p:spPr>
      </p:pic>
      <p:sp>
        <p:nvSpPr>
          <p:cNvPr id="402" name="Google Shape;402;p36"/>
          <p:cNvSpPr txBox="1"/>
          <p:nvPr/>
        </p:nvSpPr>
        <p:spPr>
          <a:xfrm>
            <a:off x="6988550" y="3228850"/>
            <a:ext cx="251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without emotion weight</a:t>
            </a:r>
            <a:endParaRPr/>
          </a:p>
          <a:p>
            <a:pPr indent="0" lvl="0" marL="0" rtl="0" algn="l">
              <a:spcBef>
                <a:spcPts val="0"/>
              </a:spcBef>
              <a:spcAft>
                <a:spcPts val="0"/>
              </a:spcAft>
              <a:buNone/>
            </a:pPr>
            <a:r>
              <a:rPr lang="ko"/>
              <a:t>about 50% accuracy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Survey Result</a:t>
            </a:r>
            <a:endParaRPr>
              <a:latin typeface="Noto Sans KR"/>
              <a:ea typeface="Noto Sans KR"/>
              <a:cs typeface="Noto Sans KR"/>
              <a:sym typeface="Noto Sans KR"/>
            </a:endParaRPr>
          </a:p>
        </p:txBody>
      </p:sp>
      <p:sp>
        <p:nvSpPr>
          <p:cNvPr id="408" name="Google Shape;40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09" name="Google Shape;409;p37"/>
          <p:cNvPicPr preferRelativeResize="0"/>
          <p:nvPr/>
        </p:nvPicPr>
        <p:blipFill>
          <a:blip r:embed="rId3">
            <a:alphaModFix/>
          </a:blip>
          <a:stretch>
            <a:fillRect/>
          </a:stretch>
        </p:blipFill>
        <p:spPr>
          <a:xfrm>
            <a:off x="8527922" y="152397"/>
            <a:ext cx="463675" cy="463675"/>
          </a:xfrm>
          <a:prstGeom prst="rect">
            <a:avLst/>
          </a:prstGeom>
          <a:noFill/>
          <a:ln>
            <a:noFill/>
          </a:ln>
        </p:spPr>
      </p:pic>
      <p:sp>
        <p:nvSpPr>
          <p:cNvPr id="410" name="Google Shape;41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a:latin typeface="Noto Sans KR"/>
                <a:ea typeface="Noto Sans KR"/>
                <a:cs typeface="Noto Sans KR"/>
                <a:sym typeface="Noto Sans KR"/>
              </a:rPr>
              <a:t>Asked to 8 people..</a:t>
            </a:r>
            <a:endParaRPr>
              <a:latin typeface="Noto Sans KR"/>
              <a:ea typeface="Noto Sans KR"/>
              <a:cs typeface="Noto Sans KR"/>
              <a:sym typeface="Noto Sans KR"/>
            </a:endParaRPr>
          </a:p>
          <a:p>
            <a:pPr indent="0" lvl="0" marL="0" rtl="0" algn="l">
              <a:lnSpc>
                <a:spcPct val="150000"/>
              </a:lnSpc>
              <a:spcBef>
                <a:spcPts val="1200"/>
              </a:spcBef>
              <a:spcAft>
                <a:spcPts val="0"/>
              </a:spcAft>
              <a:buNone/>
            </a:pPr>
            <a:r>
              <a:rPr lang="ko">
                <a:latin typeface="Noto Sans KR"/>
                <a:ea typeface="Noto Sans KR"/>
                <a:cs typeface="Noto Sans KR"/>
                <a:sym typeface="Noto Sans KR"/>
              </a:rPr>
              <a:t>Q: How many times was desired emoji recommended by an app in 10 trials?</a:t>
            </a:r>
            <a:endParaRPr>
              <a:latin typeface="Noto Sans KR"/>
              <a:ea typeface="Noto Sans KR"/>
              <a:cs typeface="Noto Sans KR"/>
              <a:sym typeface="Noto Sans KR"/>
            </a:endParaRPr>
          </a:p>
          <a:p>
            <a:pPr indent="0" lvl="0" marL="0" rtl="0" algn="l">
              <a:lnSpc>
                <a:spcPct val="150000"/>
              </a:lnSpc>
              <a:spcBef>
                <a:spcPts val="1200"/>
              </a:spcBef>
              <a:spcAft>
                <a:spcPts val="1200"/>
              </a:spcAft>
              <a:buNone/>
            </a:pPr>
            <a:r>
              <a:t/>
            </a:r>
            <a:endParaRPr>
              <a:latin typeface="Noto Sans KR"/>
              <a:ea typeface="Noto Sans KR"/>
              <a:cs typeface="Noto Sans KR"/>
              <a:sym typeface="Noto Sans KR"/>
            </a:endParaRPr>
          </a:p>
        </p:txBody>
      </p:sp>
      <p:pic>
        <p:nvPicPr>
          <p:cNvPr id="411" name="Google Shape;411;p37"/>
          <p:cNvPicPr preferRelativeResize="0"/>
          <p:nvPr/>
        </p:nvPicPr>
        <p:blipFill>
          <a:blip r:embed="rId4">
            <a:alphaModFix/>
          </a:blip>
          <a:stretch>
            <a:fillRect/>
          </a:stretch>
        </p:blipFill>
        <p:spPr>
          <a:xfrm>
            <a:off x="2334450" y="2337125"/>
            <a:ext cx="4475099" cy="2649750"/>
          </a:xfrm>
          <a:prstGeom prst="rect">
            <a:avLst/>
          </a:prstGeom>
          <a:noFill/>
          <a:ln>
            <a:noFill/>
          </a:ln>
        </p:spPr>
      </p:pic>
      <p:sp>
        <p:nvSpPr>
          <p:cNvPr id="412" name="Google Shape;412;p37"/>
          <p:cNvSpPr txBox="1"/>
          <p:nvPr/>
        </p:nvSpPr>
        <p:spPr>
          <a:xfrm>
            <a:off x="6988550" y="3228850"/>
            <a:ext cx="251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with emotion weight</a:t>
            </a:r>
            <a:endParaRPr/>
          </a:p>
          <a:p>
            <a:pPr indent="0" lvl="0" marL="0" rtl="0" algn="l">
              <a:spcBef>
                <a:spcPts val="0"/>
              </a:spcBef>
              <a:spcAft>
                <a:spcPts val="0"/>
              </a:spcAft>
              <a:buNone/>
            </a:pPr>
            <a:r>
              <a:rPr lang="ko"/>
              <a:t>about 70% accuracy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Survey Result</a:t>
            </a:r>
            <a:endParaRPr>
              <a:latin typeface="Noto Sans KR"/>
              <a:ea typeface="Noto Sans KR"/>
              <a:cs typeface="Noto Sans KR"/>
              <a:sym typeface="Noto Sans KR"/>
            </a:endParaRPr>
          </a:p>
        </p:txBody>
      </p:sp>
      <p:sp>
        <p:nvSpPr>
          <p:cNvPr id="418" name="Google Shape;41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19" name="Google Shape;419;p38"/>
          <p:cNvPicPr preferRelativeResize="0"/>
          <p:nvPr/>
        </p:nvPicPr>
        <p:blipFill>
          <a:blip r:embed="rId3">
            <a:alphaModFix/>
          </a:blip>
          <a:stretch>
            <a:fillRect/>
          </a:stretch>
        </p:blipFill>
        <p:spPr>
          <a:xfrm>
            <a:off x="8527922" y="152397"/>
            <a:ext cx="463675" cy="463675"/>
          </a:xfrm>
          <a:prstGeom prst="rect">
            <a:avLst/>
          </a:prstGeom>
          <a:noFill/>
          <a:ln>
            <a:noFill/>
          </a:ln>
        </p:spPr>
      </p:pic>
      <p:sp>
        <p:nvSpPr>
          <p:cNvPr id="420" name="Google Shape;4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ko">
                <a:latin typeface="Noto Sans KR"/>
                <a:ea typeface="Noto Sans KR"/>
                <a:cs typeface="Noto Sans KR"/>
                <a:sym typeface="Noto Sans KR"/>
              </a:rPr>
              <a:t>Asked to 8 people..</a:t>
            </a:r>
            <a:endParaRPr>
              <a:latin typeface="Noto Sans KR"/>
              <a:ea typeface="Noto Sans KR"/>
              <a:cs typeface="Noto Sans KR"/>
              <a:sym typeface="Noto Sans KR"/>
            </a:endParaRPr>
          </a:p>
          <a:p>
            <a:pPr indent="0" lvl="0" marL="0" rtl="0" algn="l">
              <a:lnSpc>
                <a:spcPct val="150000"/>
              </a:lnSpc>
              <a:spcBef>
                <a:spcPts val="1200"/>
              </a:spcBef>
              <a:spcAft>
                <a:spcPts val="0"/>
              </a:spcAft>
              <a:buNone/>
            </a:pPr>
            <a:r>
              <a:rPr lang="ko">
                <a:latin typeface="Noto Sans KR"/>
                <a:ea typeface="Noto Sans KR"/>
                <a:cs typeface="Noto Sans KR"/>
                <a:sym typeface="Noto Sans KR"/>
              </a:rPr>
              <a:t>Q: How many times did you have to traverse to get desired emoji?</a:t>
            </a:r>
            <a:endParaRPr>
              <a:latin typeface="Noto Sans KR"/>
              <a:ea typeface="Noto Sans KR"/>
              <a:cs typeface="Noto Sans KR"/>
              <a:sym typeface="Noto Sans KR"/>
            </a:endParaRPr>
          </a:p>
          <a:p>
            <a:pPr indent="0" lvl="0" marL="0" rtl="0" algn="l">
              <a:lnSpc>
                <a:spcPct val="150000"/>
              </a:lnSpc>
              <a:spcBef>
                <a:spcPts val="1200"/>
              </a:spcBef>
              <a:spcAft>
                <a:spcPts val="1200"/>
              </a:spcAft>
              <a:buNone/>
            </a:pPr>
            <a:r>
              <a:t/>
            </a:r>
            <a:endParaRPr>
              <a:latin typeface="Noto Sans KR"/>
              <a:ea typeface="Noto Sans KR"/>
              <a:cs typeface="Noto Sans KR"/>
              <a:sym typeface="Noto Sans KR"/>
            </a:endParaRPr>
          </a:p>
        </p:txBody>
      </p:sp>
      <p:pic>
        <p:nvPicPr>
          <p:cNvPr id="421" name="Google Shape;421;p38"/>
          <p:cNvPicPr preferRelativeResize="0"/>
          <p:nvPr/>
        </p:nvPicPr>
        <p:blipFill>
          <a:blip r:embed="rId4">
            <a:alphaModFix/>
          </a:blip>
          <a:stretch>
            <a:fillRect/>
          </a:stretch>
        </p:blipFill>
        <p:spPr>
          <a:xfrm>
            <a:off x="2549200" y="2342625"/>
            <a:ext cx="4045601" cy="2445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Latency</a:t>
            </a:r>
            <a:endParaRPr>
              <a:latin typeface="Noto Sans KR"/>
              <a:ea typeface="Noto Sans KR"/>
              <a:cs typeface="Noto Sans KR"/>
              <a:sym typeface="Noto Sans KR"/>
            </a:endParaRPr>
          </a:p>
        </p:txBody>
      </p:sp>
      <p:sp>
        <p:nvSpPr>
          <p:cNvPr id="427" name="Google Shape;42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ko">
                <a:latin typeface="Noto Sans KR"/>
                <a:ea typeface="Noto Sans KR"/>
                <a:cs typeface="Noto Sans KR"/>
                <a:sym typeface="Noto Sans KR"/>
              </a:rPr>
              <a:t>Emotion recognition model inferred emotions within 400ms</a:t>
            </a:r>
            <a:endParaRPr>
              <a:latin typeface="Noto Sans KR"/>
              <a:ea typeface="Noto Sans KR"/>
              <a:cs typeface="Noto Sans KR"/>
              <a:sym typeface="Noto Sans KR"/>
            </a:endParaRPr>
          </a:p>
        </p:txBody>
      </p:sp>
      <p:sp>
        <p:nvSpPr>
          <p:cNvPr id="428" name="Google Shape;42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29" name="Google Shape;429;p39"/>
          <p:cNvPicPr preferRelativeResize="0"/>
          <p:nvPr/>
        </p:nvPicPr>
        <p:blipFill>
          <a:blip r:embed="rId3">
            <a:alphaModFix/>
          </a:blip>
          <a:stretch>
            <a:fillRect/>
          </a:stretch>
        </p:blipFill>
        <p:spPr>
          <a:xfrm>
            <a:off x="8527922" y="152397"/>
            <a:ext cx="463675" cy="463675"/>
          </a:xfrm>
          <a:prstGeom prst="rect">
            <a:avLst/>
          </a:prstGeom>
          <a:noFill/>
          <a:ln>
            <a:noFill/>
          </a:ln>
        </p:spPr>
      </p:pic>
      <p:pic>
        <p:nvPicPr>
          <p:cNvPr id="430" name="Google Shape;430;p39"/>
          <p:cNvPicPr preferRelativeResize="0"/>
          <p:nvPr/>
        </p:nvPicPr>
        <p:blipFill>
          <a:blip r:embed="rId4">
            <a:alphaModFix/>
          </a:blip>
          <a:stretch>
            <a:fillRect/>
          </a:stretch>
        </p:blipFill>
        <p:spPr>
          <a:xfrm>
            <a:off x="593950" y="2015446"/>
            <a:ext cx="9144003" cy="218330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UI/UX</a:t>
            </a:r>
            <a:endParaRPr>
              <a:latin typeface="Noto Sans KR"/>
              <a:ea typeface="Noto Sans KR"/>
              <a:cs typeface="Noto Sans KR"/>
              <a:sym typeface="Noto Sans KR"/>
            </a:endParaRPr>
          </a:p>
        </p:txBody>
      </p:sp>
      <p:sp>
        <p:nvSpPr>
          <p:cNvPr id="436" name="Google Shape;43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ko">
                <a:latin typeface="Noto Sans KR"/>
                <a:ea typeface="Noto Sans KR"/>
                <a:cs typeface="Noto Sans KR"/>
                <a:sym typeface="Noto Sans KR"/>
              </a:rPr>
              <a:t>Fun and easy to use user experience</a:t>
            </a:r>
            <a:endParaRPr>
              <a:latin typeface="Noto Sans KR"/>
              <a:ea typeface="Noto Sans KR"/>
              <a:cs typeface="Noto Sans KR"/>
              <a:sym typeface="Noto Sans KR"/>
            </a:endParaRPr>
          </a:p>
        </p:txBody>
      </p:sp>
      <p:sp>
        <p:nvSpPr>
          <p:cNvPr id="437" name="Google Shape;43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38" name="Google Shape;438;p40"/>
          <p:cNvPicPr preferRelativeResize="0"/>
          <p:nvPr/>
        </p:nvPicPr>
        <p:blipFill>
          <a:blip r:embed="rId3">
            <a:alphaModFix/>
          </a:blip>
          <a:stretch>
            <a:fillRect/>
          </a:stretch>
        </p:blipFill>
        <p:spPr>
          <a:xfrm>
            <a:off x="8527922" y="152397"/>
            <a:ext cx="463675" cy="463675"/>
          </a:xfrm>
          <a:prstGeom prst="rect">
            <a:avLst/>
          </a:prstGeom>
          <a:noFill/>
          <a:ln>
            <a:noFill/>
          </a:ln>
        </p:spPr>
      </p:pic>
      <p:pic>
        <p:nvPicPr>
          <p:cNvPr id="439" name="Google Shape;439;p40"/>
          <p:cNvPicPr preferRelativeResize="0"/>
          <p:nvPr/>
        </p:nvPicPr>
        <p:blipFill rotWithShape="1">
          <a:blip r:embed="rId4">
            <a:alphaModFix/>
          </a:blip>
          <a:srcRect b="0" l="0" r="0" t="57555"/>
          <a:stretch/>
        </p:blipFill>
        <p:spPr>
          <a:xfrm>
            <a:off x="3063338" y="1689875"/>
            <a:ext cx="3017324" cy="33669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3500">
                <a:latin typeface="Noto Sans KR"/>
                <a:ea typeface="Noto Sans KR"/>
                <a:cs typeface="Noto Sans KR"/>
                <a:sym typeface="Noto Sans KR"/>
              </a:rPr>
              <a:t>Scope of the project</a:t>
            </a:r>
            <a:endParaRPr sz="3500"/>
          </a:p>
        </p:txBody>
      </p:sp>
      <p:sp>
        <p:nvSpPr>
          <p:cNvPr id="445" name="Google Shape;44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46" name="Google Shape;446;p41"/>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69" name="Google Shape;69;p15"/>
          <p:cNvPicPr preferRelativeResize="0"/>
          <p:nvPr/>
        </p:nvPicPr>
        <p:blipFill>
          <a:blip r:embed="rId3">
            <a:alphaModFix/>
          </a:blip>
          <a:stretch>
            <a:fillRect/>
          </a:stretch>
        </p:blipFill>
        <p:spPr>
          <a:xfrm>
            <a:off x="8527922" y="152397"/>
            <a:ext cx="463675" cy="463675"/>
          </a:xfrm>
          <a:prstGeom prst="rect">
            <a:avLst/>
          </a:prstGeom>
          <a:noFill/>
          <a:ln>
            <a:noFill/>
          </a:ln>
        </p:spPr>
      </p:pic>
      <p:sp>
        <p:nvSpPr>
          <p:cNvPr id="70" name="Google Shape;70;p15"/>
          <p:cNvSpPr txBox="1"/>
          <p:nvPr>
            <p:ph idx="1" type="body"/>
          </p:nvPr>
        </p:nvSpPr>
        <p:spPr>
          <a:xfrm>
            <a:off x="311700" y="4904150"/>
            <a:ext cx="8520600" cy="2982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SzPts val="605"/>
              <a:buNone/>
            </a:pPr>
            <a:r>
              <a:rPr i="1" lang="ko" sz="500">
                <a:latin typeface="Noto Sans KR"/>
                <a:ea typeface="Noto Sans KR"/>
                <a:cs typeface="Noto Sans KR"/>
                <a:sym typeface="Noto Sans KR"/>
              </a:rPr>
              <a:t>image source : unsplash.com</a:t>
            </a:r>
            <a:endParaRPr i="1" sz="500">
              <a:latin typeface="Noto Sans KR"/>
              <a:ea typeface="Noto Sans KR"/>
              <a:cs typeface="Noto Sans KR"/>
              <a:sym typeface="Noto Sans KR"/>
            </a:endParaRPr>
          </a:p>
        </p:txBody>
      </p:sp>
      <p:pic>
        <p:nvPicPr>
          <p:cNvPr id="71" name="Google Shape;71;p15"/>
          <p:cNvPicPr preferRelativeResize="0"/>
          <p:nvPr/>
        </p:nvPicPr>
        <p:blipFill>
          <a:blip r:embed="rId4">
            <a:alphaModFix/>
          </a:blip>
          <a:stretch>
            <a:fillRect/>
          </a:stretch>
        </p:blipFill>
        <p:spPr>
          <a:xfrm>
            <a:off x="762225" y="1500725"/>
            <a:ext cx="3634002" cy="2422651"/>
          </a:xfrm>
          <a:prstGeom prst="rect">
            <a:avLst/>
          </a:prstGeom>
          <a:noFill/>
          <a:ln>
            <a:noFill/>
          </a:ln>
        </p:spPr>
      </p:pic>
      <p:pic>
        <p:nvPicPr>
          <p:cNvPr id="72" name="Google Shape;72;p15"/>
          <p:cNvPicPr preferRelativeResize="0"/>
          <p:nvPr/>
        </p:nvPicPr>
        <p:blipFill>
          <a:blip r:embed="rId5">
            <a:alphaModFix/>
          </a:blip>
          <a:stretch>
            <a:fillRect/>
          </a:stretch>
        </p:blipFill>
        <p:spPr>
          <a:xfrm>
            <a:off x="4784375" y="1500725"/>
            <a:ext cx="3415373" cy="2422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452" name="Google Shape;452;p42"/>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ko">
                <a:latin typeface="Noto Sans KR"/>
                <a:ea typeface="Noto Sans KR"/>
                <a:cs typeface="Noto Sans KR"/>
                <a:sym typeface="Noto Sans KR"/>
              </a:rPr>
              <a:t>Decide how to map face to emotion </a:t>
            </a:r>
            <a:endParaRPr>
              <a:latin typeface="Noto Sans KR"/>
              <a:ea typeface="Noto Sans KR"/>
              <a:cs typeface="Noto Sans KR"/>
              <a:sym typeface="Noto Sans KR"/>
            </a:endParaRPr>
          </a:p>
        </p:txBody>
      </p:sp>
      <p:sp>
        <p:nvSpPr>
          <p:cNvPr id="453" name="Google Shape;453;p42"/>
          <p:cNvSpPr txBox="1"/>
          <p:nvPr/>
        </p:nvSpPr>
        <p:spPr>
          <a:xfrm>
            <a:off x="499050" y="1106500"/>
            <a:ext cx="14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Originally…</a:t>
            </a:r>
            <a:endParaRPr/>
          </a:p>
        </p:txBody>
      </p:sp>
      <p:pic>
        <p:nvPicPr>
          <p:cNvPr id="454" name="Google Shape;454;p42"/>
          <p:cNvPicPr preferRelativeResize="0"/>
          <p:nvPr/>
        </p:nvPicPr>
        <p:blipFill>
          <a:blip r:embed="rId3">
            <a:alphaModFix/>
          </a:blip>
          <a:stretch>
            <a:fillRect/>
          </a:stretch>
        </p:blipFill>
        <p:spPr>
          <a:xfrm>
            <a:off x="1061525" y="1595475"/>
            <a:ext cx="3307924" cy="2480951"/>
          </a:xfrm>
          <a:prstGeom prst="rect">
            <a:avLst/>
          </a:prstGeom>
          <a:noFill/>
          <a:ln>
            <a:noFill/>
          </a:ln>
        </p:spPr>
      </p:pic>
      <p:sp>
        <p:nvSpPr>
          <p:cNvPr id="455" name="Google Shape;455;p42"/>
          <p:cNvSpPr txBox="1"/>
          <p:nvPr/>
        </p:nvSpPr>
        <p:spPr>
          <a:xfrm>
            <a:off x="2640150" y="4375525"/>
            <a:ext cx="3863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600"/>
              <a:t>Tried to map face contour to emoji</a:t>
            </a:r>
            <a:endParaRPr sz="1600"/>
          </a:p>
        </p:txBody>
      </p:sp>
      <p:cxnSp>
        <p:nvCxnSpPr>
          <p:cNvPr id="456" name="Google Shape;456;p42"/>
          <p:cNvCxnSpPr/>
          <p:nvPr/>
        </p:nvCxnSpPr>
        <p:spPr>
          <a:xfrm>
            <a:off x="4670725" y="2836675"/>
            <a:ext cx="586800" cy="0"/>
          </a:xfrm>
          <a:prstGeom prst="straightConnector1">
            <a:avLst/>
          </a:prstGeom>
          <a:noFill/>
          <a:ln cap="flat" cmpd="sng" w="9525">
            <a:solidFill>
              <a:schemeClr val="dk2"/>
            </a:solidFill>
            <a:prstDash val="solid"/>
            <a:round/>
            <a:headEnd len="med" w="med" type="none"/>
            <a:tailEnd len="med" w="med" type="triangle"/>
          </a:ln>
        </p:spPr>
      </p:cxnSp>
      <p:pic>
        <p:nvPicPr>
          <p:cNvPr id="457" name="Google Shape;457;p42"/>
          <p:cNvPicPr preferRelativeResize="0"/>
          <p:nvPr/>
        </p:nvPicPr>
        <p:blipFill>
          <a:blip r:embed="rId4">
            <a:alphaModFix/>
          </a:blip>
          <a:stretch>
            <a:fillRect/>
          </a:stretch>
        </p:blipFill>
        <p:spPr>
          <a:xfrm>
            <a:off x="5866013" y="2322325"/>
            <a:ext cx="1028700" cy="102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463" name="Google Shape;463;p4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ko">
                <a:latin typeface="Noto Sans KR"/>
                <a:ea typeface="Noto Sans KR"/>
                <a:cs typeface="Noto Sans KR"/>
                <a:sym typeface="Noto Sans KR"/>
              </a:rPr>
              <a:t>Decide how to map face to emotion </a:t>
            </a:r>
            <a:endParaRPr>
              <a:latin typeface="Noto Sans KR"/>
              <a:ea typeface="Noto Sans KR"/>
              <a:cs typeface="Noto Sans KR"/>
              <a:sym typeface="Noto Sans KR"/>
            </a:endParaRPr>
          </a:p>
        </p:txBody>
      </p:sp>
      <p:sp>
        <p:nvSpPr>
          <p:cNvPr id="464" name="Google Shape;464;p43"/>
          <p:cNvSpPr txBox="1"/>
          <p:nvPr/>
        </p:nvSpPr>
        <p:spPr>
          <a:xfrm>
            <a:off x="499050" y="1106500"/>
            <a:ext cx="14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Now</a:t>
            </a:r>
            <a:endParaRPr/>
          </a:p>
        </p:txBody>
      </p:sp>
      <p:pic>
        <p:nvPicPr>
          <p:cNvPr id="465" name="Google Shape;465;p43"/>
          <p:cNvPicPr preferRelativeResize="0"/>
          <p:nvPr/>
        </p:nvPicPr>
        <p:blipFill>
          <a:blip r:embed="rId3">
            <a:alphaModFix/>
          </a:blip>
          <a:stretch>
            <a:fillRect/>
          </a:stretch>
        </p:blipFill>
        <p:spPr>
          <a:xfrm>
            <a:off x="719150" y="1773022"/>
            <a:ext cx="3371326" cy="1902401"/>
          </a:xfrm>
          <a:prstGeom prst="rect">
            <a:avLst/>
          </a:prstGeom>
          <a:noFill/>
          <a:ln>
            <a:noFill/>
          </a:ln>
        </p:spPr>
      </p:pic>
      <p:sp>
        <p:nvSpPr>
          <p:cNvPr id="466" name="Google Shape;466;p43"/>
          <p:cNvSpPr txBox="1"/>
          <p:nvPr/>
        </p:nvSpPr>
        <p:spPr>
          <a:xfrm>
            <a:off x="472963" y="3886450"/>
            <a:ext cx="3863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600"/>
              <a:t>Detect face by MTCNN model</a:t>
            </a:r>
            <a:endParaRPr sz="1600"/>
          </a:p>
        </p:txBody>
      </p:sp>
      <p:pic>
        <p:nvPicPr>
          <p:cNvPr id="467" name="Google Shape;467;p43"/>
          <p:cNvPicPr preferRelativeResize="0"/>
          <p:nvPr/>
        </p:nvPicPr>
        <p:blipFill>
          <a:blip r:embed="rId4">
            <a:alphaModFix/>
          </a:blip>
          <a:stretch>
            <a:fillRect/>
          </a:stretch>
        </p:blipFill>
        <p:spPr>
          <a:xfrm>
            <a:off x="5532475" y="1687163"/>
            <a:ext cx="2260310" cy="2074125"/>
          </a:xfrm>
          <a:prstGeom prst="rect">
            <a:avLst/>
          </a:prstGeom>
          <a:noFill/>
          <a:ln>
            <a:noFill/>
          </a:ln>
        </p:spPr>
      </p:pic>
      <p:sp>
        <p:nvSpPr>
          <p:cNvPr id="468" name="Google Shape;468;p43"/>
          <p:cNvSpPr txBox="1"/>
          <p:nvPr/>
        </p:nvSpPr>
        <p:spPr>
          <a:xfrm>
            <a:off x="4730763" y="3886450"/>
            <a:ext cx="3863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600"/>
              <a:t>Classify emotion by emotion recognition MobileNet TFLite model</a:t>
            </a:r>
            <a:endParaRPr sz="1600"/>
          </a:p>
        </p:txBody>
      </p:sp>
      <p:cxnSp>
        <p:nvCxnSpPr>
          <p:cNvPr id="469" name="Google Shape;469;p43"/>
          <p:cNvCxnSpPr/>
          <p:nvPr/>
        </p:nvCxnSpPr>
        <p:spPr>
          <a:xfrm>
            <a:off x="4518075" y="2724225"/>
            <a:ext cx="586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475" name="Google Shape;475;p44"/>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ko">
                <a:latin typeface="Noto Sans KR"/>
                <a:ea typeface="Noto Sans KR"/>
                <a:cs typeface="Noto Sans KR"/>
                <a:sym typeface="Noto Sans KR"/>
              </a:rPr>
              <a:t>Decide how to make emoji graph</a:t>
            </a:r>
            <a:endParaRPr>
              <a:latin typeface="Noto Sans KR"/>
              <a:ea typeface="Noto Sans KR"/>
              <a:cs typeface="Noto Sans KR"/>
              <a:sym typeface="Noto Sans KR"/>
            </a:endParaRPr>
          </a:p>
        </p:txBody>
      </p:sp>
      <p:pic>
        <p:nvPicPr>
          <p:cNvPr id="476" name="Google Shape;476;p44"/>
          <p:cNvPicPr preferRelativeResize="0"/>
          <p:nvPr/>
        </p:nvPicPr>
        <p:blipFill>
          <a:blip r:embed="rId3">
            <a:alphaModFix/>
          </a:blip>
          <a:stretch>
            <a:fillRect/>
          </a:stretch>
        </p:blipFill>
        <p:spPr>
          <a:xfrm>
            <a:off x="1415388" y="1972425"/>
            <a:ext cx="1028700" cy="1028700"/>
          </a:xfrm>
          <a:prstGeom prst="rect">
            <a:avLst/>
          </a:prstGeom>
          <a:noFill/>
          <a:ln>
            <a:noFill/>
          </a:ln>
        </p:spPr>
      </p:pic>
      <p:sp>
        <p:nvSpPr>
          <p:cNvPr id="477" name="Google Shape;477;p44"/>
          <p:cNvSpPr/>
          <p:nvPr/>
        </p:nvSpPr>
        <p:spPr>
          <a:xfrm>
            <a:off x="1148988" y="3105650"/>
            <a:ext cx="892800" cy="501600"/>
          </a:xfrm>
          <a:prstGeom prst="homePlate">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Happy</a:t>
            </a:r>
            <a:endParaRPr/>
          </a:p>
        </p:txBody>
      </p:sp>
      <p:sp>
        <p:nvSpPr>
          <p:cNvPr id="478" name="Google Shape;478;p44"/>
          <p:cNvSpPr/>
          <p:nvPr/>
        </p:nvSpPr>
        <p:spPr>
          <a:xfrm>
            <a:off x="2219563" y="3105650"/>
            <a:ext cx="892800" cy="501600"/>
          </a:xfrm>
          <a:prstGeom prst="homePlate">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Smile</a:t>
            </a:r>
            <a:endParaRPr/>
          </a:p>
        </p:txBody>
      </p:sp>
      <p:pic>
        <p:nvPicPr>
          <p:cNvPr id="479" name="Google Shape;479;p44"/>
          <p:cNvPicPr preferRelativeResize="0"/>
          <p:nvPr/>
        </p:nvPicPr>
        <p:blipFill>
          <a:blip r:embed="rId4">
            <a:alphaModFix/>
          </a:blip>
          <a:stretch>
            <a:fillRect/>
          </a:stretch>
        </p:blipFill>
        <p:spPr>
          <a:xfrm>
            <a:off x="6406395" y="1445301"/>
            <a:ext cx="1417750" cy="1437399"/>
          </a:xfrm>
          <a:prstGeom prst="rect">
            <a:avLst/>
          </a:prstGeom>
          <a:noFill/>
          <a:ln>
            <a:noFill/>
          </a:ln>
        </p:spPr>
      </p:pic>
      <p:sp>
        <p:nvSpPr>
          <p:cNvPr id="480" name="Google Shape;480;p44"/>
          <p:cNvSpPr txBox="1"/>
          <p:nvPr/>
        </p:nvSpPr>
        <p:spPr>
          <a:xfrm>
            <a:off x="6518338" y="3171125"/>
            <a:ext cx="1417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200"/>
              <a:t>SSIM</a:t>
            </a:r>
            <a:endParaRPr sz="2200"/>
          </a:p>
        </p:txBody>
      </p:sp>
      <p:sp>
        <p:nvSpPr>
          <p:cNvPr id="481" name="Google Shape;481;p44"/>
          <p:cNvSpPr txBox="1"/>
          <p:nvPr/>
        </p:nvSpPr>
        <p:spPr>
          <a:xfrm>
            <a:off x="6577213" y="3791125"/>
            <a:ext cx="141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a:t>
            </a:r>
            <a:endParaRPr/>
          </a:p>
        </p:txBody>
      </p:sp>
      <p:sp>
        <p:nvSpPr>
          <p:cNvPr id="482" name="Google Shape;482;p44"/>
          <p:cNvSpPr/>
          <p:nvPr/>
        </p:nvSpPr>
        <p:spPr>
          <a:xfrm>
            <a:off x="4110413" y="2576000"/>
            <a:ext cx="1929900" cy="85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Change!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3500">
                <a:latin typeface="Noto Sans KR"/>
                <a:ea typeface="Noto Sans KR"/>
                <a:cs typeface="Noto Sans KR"/>
                <a:sym typeface="Noto Sans KR"/>
              </a:rPr>
              <a:t>Timeline</a:t>
            </a:r>
            <a:endParaRPr sz="3500"/>
          </a:p>
        </p:txBody>
      </p:sp>
      <p:sp>
        <p:nvSpPr>
          <p:cNvPr id="488" name="Google Shape;48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89" name="Google Shape;489;p45"/>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495" name="Google Shape;495;p46"/>
          <p:cNvPicPr preferRelativeResize="0"/>
          <p:nvPr/>
        </p:nvPicPr>
        <p:blipFill>
          <a:blip r:embed="rId3">
            <a:alphaModFix/>
          </a:blip>
          <a:stretch>
            <a:fillRect/>
          </a:stretch>
        </p:blipFill>
        <p:spPr>
          <a:xfrm>
            <a:off x="181950" y="1245700"/>
            <a:ext cx="8839200" cy="3417525"/>
          </a:xfrm>
          <a:prstGeom prst="rect">
            <a:avLst/>
          </a:prstGeom>
          <a:noFill/>
          <a:ln>
            <a:noFill/>
          </a:ln>
        </p:spPr>
      </p:pic>
      <p:sp>
        <p:nvSpPr>
          <p:cNvPr id="496" name="Google Shape;496;p4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Timeline</a:t>
            </a:r>
            <a:endParaRPr>
              <a:latin typeface="Noto Sans KR"/>
              <a:ea typeface="Noto Sans KR"/>
              <a:cs typeface="Noto Sans KR"/>
              <a:sym typeface="Noto Sans K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Timeline</a:t>
            </a:r>
            <a:endParaRPr>
              <a:latin typeface="Noto Sans KR"/>
              <a:ea typeface="Noto Sans KR"/>
              <a:cs typeface="Noto Sans KR"/>
              <a:sym typeface="Noto Sans KR"/>
            </a:endParaRPr>
          </a:p>
        </p:txBody>
      </p:sp>
      <p:sp>
        <p:nvSpPr>
          <p:cNvPr id="502" name="Google Shape;50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503" name="Google Shape;503;p47"/>
          <p:cNvPicPr preferRelativeResize="0"/>
          <p:nvPr/>
        </p:nvPicPr>
        <p:blipFill>
          <a:blip r:embed="rId3">
            <a:alphaModFix/>
          </a:blip>
          <a:stretch>
            <a:fillRect/>
          </a:stretch>
        </p:blipFill>
        <p:spPr>
          <a:xfrm>
            <a:off x="8527922" y="152397"/>
            <a:ext cx="463675" cy="463675"/>
          </a:xfrm>
          <a:prstGeom prst="rect">
            <a:avLst/>
          </a:prstGeom>
          <a:noFill/>
          <a:ln>
            <a:noFill/>
          </a:ln>
        </p:spPr>
      </p:pic>
      <p:pic>
        <p:nvPicPr>
          <p:cNvPr id="504" name="Google Shape;504;p47"/>
          <p:cNvPicPr preferRelativeResize="0"/>
          <p:nvPr/>
        </p:nvPicPr>
        <p:blipFill>
          <a:blip r:embed="rId4">
            <a:alphaModFix/>
          </a:blip>
          <a:stretch>
            <a:fillRect/>
          </a:stretch>
        </p:blipFill>
        <p:spPr>
          <a:xfrm>
            <a:off x="260638" y="1102875"/>
            <a:ext cx="8622725" cy="3210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510" name="Google Shape;510;p48"/>
          <p:cNvPicPr preferRelativeResize="0"/>
          <p:nvPr/>
        </p:nvPicPr>
        <p:blipFill>
          <a:blip r:embed="rId3">
            <a:alphaModFix/>
          </a:blip>
          <a:stretch>
            <a:fillRect/>
          </a:stretch>
        </p:blipFill>
        <p:spPr>
          <a:xfrm>
            <a:off x="8527922" y="152397"/>
            <a:ext cx="463675" cy="463675"/>
          </a:xfrm>
          <a:prstGeom prst="rect">
            <a:avLst/>
          </a:prstGeom>
          <a:noFill/>
          <a:ln>
            <a:noFill/>
          </a:ln>
        </p:spPr>
      </p:pic>
      <p:sp>
        <p:nvSpPr>
          <p:cNvPr id="511" name="Google Shape;511;p4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ko">
                <a:latin typeface="Noto Sans KR"/>
                <a:ea typeface="Noto Sans KR"/>
                <a:cs typeface="Noto Sans KR"/>
                <a:sym typeface="Noto Sans KR"/>
              </a:rPr>
              <a:t>Roles and contributions</a:t>
            </a:r>
            <a:endParaRPr>
              <a:latin typeface="Noto Sans KR"/>
              <a:ea typeface="Noto Sans KR"/>
              <a:cs typeface="Noto Sans KR"/>
              <a:sym typeface="Noto Sans KR"/>
            </a:endParaRPr>
          </a:p>
        </p:txBody>
      </p:sp>
      <p:graphicFrame>
        <p:nvGraphicFramePr>
          <p:cNvPr id="512" name="Google Shape;512;p48"/>
          <p:cNvGraphicFramePr/>
          <p:nvPr/>
        </p:nvGraphicFramePr>
        <p:xfrm>
          <a:off x="742075" y="1737050"/>
          <a:ext cx="3000000" cy="3000000"/>
        </p:xfrm>
        <a:graphic>
          <a:graphicData uri="http://schemas.openxmlformats.org/drawingml/2006/table">
            <a:tbl>
              <a:tblPr>
                <a:noFill/>
                <a:tableStyleId>{952C3593-48DE-4DA3-B4C5-0038D6340435}</a:tableStyleId>
              </a:tblPr>
              <a:tblGrid>
                <a:gridCol w="1857525"/>
                <a:gridCol w="5802325"/>
              </a:tblGrid>
              <a:tr h="432250">
                <a:tc>
                  <a:txBody>
                    <a:bodyPr/>
                    <a:lstStyle/>
                    <a:p>
                      <a:pPr indent="0" lvl="0" marL="0" rtl="0" algn="l">
                        <a:spcBef>
                          <a:spcPts val="0"/>
                        </a:spcBef>
                        <a:spcAft>
                          <a:spcPts val="0"/>
                        </a:spcAft>
                        <a:buNone/>
                      </a:pPr>
                      <a:r>
                        <a:rPr lang="ko"/>
                        <a:t>NAME</a:t>
                      </a:r>
                      <a:endParaRPr/>
                    </a:p>
                  </a:txBody>
                  <a:tcPr marT="91425" marB="91425" marR="91425" marL="91425"/>
                </a:tc>
                <a:tc>
                  <a:txBody>
                    <a:bodyPr/>
                    <a:lstStyle/>
                    <a:p>
                      <a:pPr indent="0" lvl="0" marL="0" rtl="0" algn="l">
                        <a:spcBef>
                          <a:spcPts val="0"/>
                        </a:spcBef>
                        <a:spcAft>
                          <a:spcPts val="0"/>
                        </a:spcAft>
                        <a:buNone/>
                      </a:pPr>
                      <a:r>
                        <a:rPr lang="ko"/>
                        <a:t>ROLES &amp; CONTRIBUTIONS</a:t>
                      </a:r>
                      <a:endParaRPr/>
                    </a:p>
                  </a:txBody>
                  <a:tcPr marT="91425" marB="91425" marR="91425" marL="91425"/>
                </a:tc>
              </a:tr>
              <a:tr h="432250">
                <a:tc>
                  <a:txBody>
                    <a:bodyPr/>
                    <a:lstStyle/>
                    <a:p>
                      <a:pPr indent="0" lvl="0" marL="0" rtl="0" algn="l">
                        <a:spcBef>
                          <a:spcPts val="0"/>
                        </a:spcBef>
                        <a:spcAft>
                          <a:spcPts val="0"/>
                        </a:spcAft>
                        <a:buNone/>
                      </a:pPr>
                      <a:r>
                        <a:rPr lang="ko"/>
                        <a:t>곽준호</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
                          <a:solidFill>
                            <a:schemeClr val="dk1"/>
                          </a:solidFill>
                        </a:rPr>
                        <a:t>making face recognition &amp; draw feature, making emoji graph, making emoji customization feature</a:t>
                      </a:r>
                      <a:endParaRPr/>
                    </a:p>
                  </a:txBody>
                  <a:tcPr marT="91425" marB="91425" marR="91425" marL="91425"/>
                </a:tc>
              </a:tr>
              <a:tr h="432250">
                <a:tc>
                  <a:txBody>
                    <a:bodyPr/>
                    <a:lstStyle/>
                    <a:p>
                      <a:pPr indent="0" lvl="0" marL="0" rtl="0" algn="l">
                        <a:spcBef>
                          <a:spcPts val="0"/>
                        </a:spcBef>
                        <a:spcAft>
                          <a:spcPts val="0"/>
                        </a:spcAft>
                        <a:buNone/>
                      </a:pPr>
                      <a:r>
                        <a:rPr lang="ko"/>
                        <a:t>김선준</a:t>
                      </a:r>
                      <a:endParaRPr/>
                    </a:p>
                  </a:txBody>
                  <a:tcPr marT="91425" marB="91425" marR="91425" marL="91425"/>
                </a:tc>
                <a:tc>
                  <a:txBody>
                    <a:bodyPr/>
                    <a:lstStyle/>
                    <a:p>
                      <a:pPr indent="0" lvl="0" marL="0" rtl="0" algn="l">
                        <a:spcBef>
                          <a:spcPts val="0"/>
                        </a:spcBef>
                        <a:spcAft>
                          <a:spcPts val="0"/>
                        </a:spcAft>
                        <a:buNone/>
                      </a:pPr>
                      <a:r>
                        <a:rPr lang="ko"/>
                        <a:t>making face recognition &amp; draw feature</a:t>
                      </a:r>
                      <a:r>
                        <a:rPr lang="ko">
                          <a:solidFill>
                            <a:schemeClr val="dk1"/>
                          </a:solidFill>
                        </a:rPr>
                        <a:t>, making emoji graph, Integrate CNN model with app</a:t>
                      </a:r>
                      <a:endParaRPr/>
                    </a:p>
                  </a:txBody>
                  <a:tcPr marT="91425" marB="91425" marR="91425" marL="91425"/>
                </a:tc>
              </a:tr>
              <a:tr h="432250">
                <a:tc>
                  <a:txBody>
                    <a:bodyPr/>
                    <a:lstStyle/>
                    <a:p>
                      <a:pPr indent="0" lvl="0" marL="0" rtl="0" algn="l">
                        <a:spcBef>
                          <a:spcPts val="0"/>
                        </a:spcBef>
                        <a:spcAft>
                          <a:spcPts val="0"/>
                        </a:spcAft>
                        <a:buNone/>
                      </a:pPr>
                      <a:r>
                        <a:rPr lang="ko"/>
                        <a:t>박지호</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
                          <a:solidFill>
                            <a:schemeClr val="dk1"/>
                          </a:solidFill>
                        </a:rPr>
                        <a:t>making basic keyboard app &amp; camera integrity, making emoji graph, Integrate CNN model with app</a:t>
                      </a:r>
                      <a:endParaRPr/>
                    </a:p>
                  </a:txBody>
                  <a:tcPr marT="91425" marB="91425" marR="91425" marL="91425"/>
                </a:tc>
              </a:tr>
              <a:tr h="432250">
                <a:tc>
                  <a:txBody>
                    <a:bodyPr/>
                    <a:lstStyle/>
                    <a:p>
                      <a:pPr indent="0" lvl="0" marL="0" rtl="0" algn="l">
                        <a:spcBef>
                          <a:spcPts val="0"/>
                        </a:spcBef>
                        <a:spcAft>
                          <a:spcPts val="0"/>
                        </a:spcAft>
                        <a:buNone/>
                      </a:pPr>
                      <a:r>
                        <a:rPr lang="ko"/>
                        <a:t>박종석</a:t>
                      </a:r>
                      <a:endParaRPr/>
                    </a:p>
                  </a:txBody>
                  <a:tcPr marT="91425" marB="91425" marR="91425" marL="91425"/>
                </a:tc>
                <a:tc>
                  <a:txBody>
                    <a:bodyPr/>
                    <a:lstStyle/>
                    <a:p>
                      <a:pPr indent="0" lvl="0" marL="0" rtl="0" algn="l">
                        <a:spcBef>
                          <a:spcPts val="0"/>
                        </a:spcBef>
                        <a:spcAft>
                          <a:spcPts val="0"/>
                        </a:spcAft>
                        <a:buNone/>
                      </a:pPr>
                      <a:r>
                        <a:rPr lang="ko"/>
                        <a:t>making basic keyboard app &amp; camera integrity, </a:t>
                      </a:r>
                      <a:r>
                        <a:rPr lang="ko">
                          <a:solidFill>
                            <a:schemeClr val="dk1"/>
                          </a:solidFill>
                        </a:rPr>
                        <a:t>making emoji recommendation UI, Integrate CNN model with app</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518" name="Google Shape;518;p49"/>
          <p:cNvSpPr txBox="1"/>
          <p:nvPr>
            <p:ph type="title"/>
          </p:nvPr>
        </p:nvSpPr>
        <p:spPr>
          <a:xfrm>
            <a:off x="311700" y="22327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ko">
                <a:latin typeface="Noto Sans KR"/>
                <a:ea typeface="Noto Sans KR"/>
                <a:cs typeface="Noto Sans KR"/>
                <a:sym typeface="Noto Sans KR"/>
              </a:rPr>
              <a:t>Git usage stats</a:t>
            </a:r>
            <a:endParaRPr>
              <a:latin typeface="Noto Sans KR"/>
              <a:ea typeface="Noto Sans KR"/>
              <a:cs typeface="Noto Sans KR"/>
              <a:sym typeface="Noto Sans KR"/>
            </a:endParaRPr>
          </a:p>
        </p:txBody>
      </p:sp>
      <p:pic>
        <p:nvPicPr>
          <p:cNvPr id="519" name="Google Shape;519;p49"/>
          <p:cNvPicPr preferRelativeResize="0"/>
          <p:nvPr/>
        </p:nvPicPr>
        <p:blipFill>
          <a:blip r:embed="rId3">
            <a:alphaModFix/>
          </a:blip>
          <a:stretch>
            <a:fillRect/>
          </a:stretch>
        </p:blipFill>
        <p:spPr>
          <a:xfrm>
            <a:off x="623825" y="919775"/>
            <a:ext cx="7810500" cy="29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sp>
        <p:nvSpPr>
          <p:cNvPr id="525" name="Google Shape;525;p50"/>
          <p:cNvSpPr txBox="1"/>
          <p:nvPr>
            <p:ph type="title"/>
          </p:nvPr>
        </p:nvSpPr>
        <p:spPr>
          <a:xfrm>
            <a:off x="311700" y="15887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ko">
                <a:latin typeface="Noto Sans KR"/>
                <a:ea typeface="Noto Sans KR"/>
                <a:cs typeface="Noto Sans KR"/>
                <a:sym typeface="Noto Sans KR"/>
              </a:rPr>
              <a:t>Git usage stats</a:t>
            </a:r>
            <a:endParaRPr>
              <a:latin typeface="Noto Sans KR"/>
              <a:ea typeface="Noto Sans KR"/>
              <a:cs typeface="Noto Sans KR"/>
              <a:sym typeface="Noto Sans KR"/>
            </a:endParaRPr>
          </a:p>
        </p:txBody>
      </p:sp>
      <p:pic>
        <p:nvPicPr>
          <p:cNvPr id="526" name="Google Shape;526;p50"/>
          <p:cNvPicPr preferRelativeResize="0"/>
          <p:nvPr/>
        </p:nvPicPr>
        <p:blipFill>
          <a:blip r:embed="rId3">
            <a:alphaModFix/>
          </a:blip>
          <a:stretch>
            <a:fillRect/>
          </a:stretch>
        </p:blipFill>
        <p:spPr>
          <a:xfrm>
            <a:off x="1457850" y="786900"/>
            <a:ext cx="6228301" cy="3734224"/>
          </a:xfrm>
          <a:prstGeom prst="rect">
            <a:avLst/>
          </a:prstGeom>
          <a:noFill/>
          <a:ln>
            <a:noFill/>
          </a:ln>
        </p:spPr>
      </p:pic>
      <p:sp>
        <p:nvSpPr>
          <p:cNvPr id="527" name="Google Shape;527;p50"/>
          <p:cNvSpPr txBox="1"/>
          <p:nvPr/>
        </p:nvSpPr>
        <p:spPr>
          <a:xfrm>
            <a:off x="669975" y="4521125"/>
            <a:ext cx="769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cyanide17-김선준, iks15174-박지호, bluekatt-박종석, junhokwak-곽준호</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3500">
                <a:latin typeface="Noto Sans KR"/>
                <a:ea typeface="Noto Sans KR"/>
                <a:cs typeface="Noto Sans KR"/>
                <a:sym typeface="Noto Sans KR"/>
              </a:rPr>
              <a:t>Questions?</a:t>
            </a:r>
            <a:endParaRPr sz="3500"/>
          </a:p>
        </p:txBody>
      </p:sp>
      <p:sp>
        <p:nvSpPr>
          <p:cNvPr id="533" name="Google Shape;53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534" name="Google Shape;534;p51"/>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But...</a:t>
            </a:r>
            <a:endParaRPr>
              <a:latin typeface="Noto Sans KR"/>
              <a:ea typeface="Noto Sans KR"/>
              <a:cs typeface="Noto Sans KR"/>
              <a:sym typeface="Noto Sans K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79" name="Google Shape;79;p16"/>
          <p:cNvPicPr preferRelativeResize="0"/>
          <p:nvPr/>
        </p:nvPicPr>
        <p:blipFill>
          <a:blip r:embed="rId3">
            <a:alphaModFix/>
          </a:blip>
          <a:stretch>
            <a:fillRect/>
          </a:stretch>
        </p:blipFill>
        <p:spPr>
          <a:xfrm>
            <a:off x="8527922" y="152397"/>
            <a:ext cx="463675" cy="463675"/>
          </a:xfrm>
          <a:prstGeom prst="rect">
            <a:avLst/>
          </a:prstGeom>
          <a:noFill/>
          <a:ln>
            <a:noFill/>
          </a:ln>
        </p:spPr>
      </p:pic>
      <p:pic>
        <p:nvPicPr>
          <p:cNvPr id="80" name="Google Shape;80;p16"/>
          <p:cNvPicPr preferRelativeResize="0"/>
          <p:nvPr/>
        </p:nvPicPr>
        <p:blipFill>
          <a:blip r:embed="rId4">
            <a:alphaModFix/>
          </a:blip>
          <a:stretch>
            <a:fillRect/>
          </a:stretch>
        </p:blipFill>
        <p:spPr>
          <a:xfrm>
            <a:off x="2077800" y="1645475"/>
            <a:ext cx="2350849" cy="1852549"/>
          </a:xfrm>
          <a:prstGeom prst="rect">
            <a:avLst/>
          </a:prstGeom>
          <a:noFill/>
          <a:ln>
            <a:noFill/>
          </a:ln>
        </p:spPr>
      </p:pic>
      <p:pic>
        <p:nvPicPr>
          <p:cNvPr id="81" name="Google Shape;81;p16"/>
          <p:cNvPicPr preferRelativeResize="0"/>
          <p:nvPr/>
        </p:nvPicPr>
        <p:blipFill>
          <a:blip r:embed="rId5">
            <a:alphaModFix/>
          </a:blip>
          <a:stretch>
            <a:fillRect/>
          </a:stretch>
        </p:blipFill>
        <p:spPr>
          <a:xfrm>
            <a:off x="4682483" y="1645475"/>
            <a:ext cx="2325618" cy="1852550"/>
          </a:xfrm>
          <a:prstGeom prst="rect">
            <a:avLst/>
          </a:prstGeom>
          <a:noFill/>
          <a:ln>
            <a:noFill/>
          </a:ln>
        </p:spPr>
      </p:pic>
      <p:sp>
        <p:nvSpPr>
          <p:cNvPr id="82" name="Google Shape;82;p16"/>
          <p:cNvSpPr txBox="1"/>
          <p:nvPr>
            <p:ph idx="1" type="body"/>
          </p:nvPr>
        </p:nvSpPr>
        <p:spPr>
          <a:xfrm>
            <a:off x="2077800" y="3812150"/>
            <a:ext cx="2350800" cy="11466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ko" sz="1400">
                <a:latin typeface="Noto Sans KR"/>
                <a:ea typeface="Noto Sans KR"/>
                <a:cs typeface="Noto Sans KR"/>
                <a:sym typeface="Noto Sans KR"/>
              </a:rPr>
              <a:t>need to know</a:t>
            </a:r>
            <a:endParaRPr sz="1400">
              <a:latin typeface="Noto Sans KR"/>
              <a:ea typeface="Noto Sans KR"/>
              <a:cs typeface="Noto Sans KR"/>
              <a:sym typeface="Noto Sans KR"/>
            </a:endParaRPr>
          </a:p>
          <a:p>
            <a:pPr indent="0" lvl="0" marL="0" rtl="0" algn="l">
              <a:lnSpc>
                <a:spcPct val="90000"/>
              </a:lnSpc>
              <a:spcBef>
                <a:spcPts val="1200"/>
              </a:spcBef>
              <a:spcAft>
                <a:spcPts val="0"/>
              </a:spcAft>
              <a:buNone/>
            </a:pPr>
            <a:r>
              <a:rPr lang="ko" sz="1400">
                <a:latin typeface="Noto Sans KR"/>
                <a:ea typeface="Noto Sans KR"/>
                <a:cs typeface="Noto Sans KR"/>
                <a:sym typeface="Noto Sans KR"/>
              </a:rPr>
              <a:t>the name of emoji </a:t>
            </a:r>
            <a:endParaRPr sz="1400">
              <a:latin typeface="Noto Sans KR"/>
              <a:ea typeface="Noto Sans KR"/>
              <a:cs typeface="Noto Sans KR"/>
              <a:sym typeface="Noto Sans KR"/>
            </a:endParaRPr>
          </a:p>
          <a:p>
            <a:pPr indent="0" lvl="0" marL="0" rtl="0" algn="l">
              <a:lnSpc>
                <a:spcPct val="90000"/>
              </a:lnSpc>
              <a:spcBef>
                <a:spcPts val="1200"/>
              </a:spcBef>
              <a:spcAft>
                <a:spcPts val="1200"/>
              </a:spcAft>
              <a:buNone/>
            </a:pPr>
            <a:r>
              <a:rPr lang="ko" sz="1400">
                <a:latin typeface="Noto Sans KR"/>
                <a:ea typeface="Noto Sans KR"/>
                <a:cs typeface="Noto Sans KR"/>
                <a:sym typeface="Noto Sans KR"/>
              </a:rPr>
              <a:t>in advance</a:t>
            </a:r>
            <a:endParaRPr sz="1400">
              <a:latin typeface="Noto Sans KR"/>
              <a:ea typeface="Noto Sans KR"/>
              <a:cs typeface="Noto Sans KR"/>
              <a:sym typeface="Noto Sans KR"/>
            </a:endParaRPr>
          </a:p>
        </p:txBody>
      </p:sp>
      <p:sp>
        <p:nvSpPr>
          <p:cNvPr id="83" name="Google Shape;83;p16"/>
          <p:cNvSpPr txBox="1"/>
          <p:nvPr>
            <p:ph idx="1" type="body"/>
          </p:nvPr>
        </p:nvSpPr>
        <p:spPr>
          <a:xfrm>
            <a:off x="311700" y="1069900"/>
            <a:ext cx="8520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ko">
                <a:solidFill>
                  <a:srgbClr val="FF0000"/>
                </a:solidFill>
                <a:latin typeface="Noto Sans KR"/>
                <a:ea typeface="Noto Sans KR"/>
                <a:cs typeface="Noto Sans KR"/>
                <a:sym typeface="Noto Sans KR"/>
              </a:rPr>
              <a:t>poor, naive, primitive, boring interface</a:t>
            </a:r>
            <a:endParaRPr i="1">
              <a:solidFill>
                <a:srgbClr val="FF0000"/>
              </a:solidFill>
              <a:latin typeface="Noto Sans KR"/>
              <a:ea typeface="Noto Sans KR"/>
              <a:cs typeface="Noto Sans KR"/>
              <a:sym typeface="Noto Sans KR"/>
            </a:endParaRPr>
          </a:p>
        </p:txBody>
      </p:sp>
      <p:sp>
        <p:nvSpPr>
          <p:cNvPr id="84" name="Google Shape;84;p16"/>
          <p:cNvSpPr txBox="1"/>
          <p:nvPr>
            <p:ph idx="1" type="body"/>
          </p:nvPr>
        </p:nvSpPr>
        <p:spPr>
          <a:xfrm>
            <a:off x="4669875" y="3812175"/>
            <a:ext cx="2350800" cy="11466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ko" sz="1400">
                <a:latin typeface="Noto Sans KR"/>
                <a:ea typeface="Noto Sans KR"/>
                <a:cs typeface="Noto Sans KR"/>
                <a:sym typeface="Noto Sans KR"/>
              </a:rPr>
              <a:t>limited emotions</a:t>
            </a:r>
            <a:endParaRPr sz="1400">
              <a:latin typeface="Noto Sans KR"/>
              <a:ea typeface="Noto Sans KR"/>
              <a:cs typeface="Noto Sans KR"/>
              <a:sym typeface="Noto Sans KR"/>
            </a:endParaRPr>
          </a:p>
          <a:p>
            <a:pPr indent="0" lvl="0" marL="0" rtl="0" algn="l">
              <a:lnSpc>
                <a:spcPct val="90000"/>
              </a:lnSpc>
              <a:spcBef>
                <a:spcPts val="1200"/>
              </a:spcBef>
              <a:spcAft>
                <a:spcPts val="0"/>
              </a:spcAft>
              <a:buNone/>
            </a:pPr>
            <a:r>
              <a:rPr lang="ko" sz="1400">
                <a:latin typeface="Noto Sans KR"/>
                <a:ea typeface="Noto Sans KR"/>
                <a:cs typeface="Noto Sans KR"/>
                <a:sym typeface="Noto Sans KR"/>
              </a:rPr>
              <a:t>&amp;</a:t>
            </a:r>
            <a:endParaRPr sz="1400">
              <a:latin typeface="Noto Sans KR"/>
              <a:ea typeface="Noto Sans KR"/>
              <a:cs typeface="Noto Sans KR"/>
              <a:sym typeface="Noto Sans KR"/>
            </a:endParaRPr>
          </a:p>
          <a:p>
            <a:pPr indent="0" lvl="0" marL="0" rtl="0" algn="l">
              <a:lnSpc>
                <a:spcPct val="90000"/>
              </a:lnSpc>
              <a:spcBef>
                <a:spcPts val="1200"/>
              </a:spcBef>
              <a:spcAft>
                <a:spcPts val="1200"/>
              </a:spcAft>
              <a:buNone/>
            </a:pPr>
            <a:r>
              <a:rPr lang="ko" sz="1400">
                <a:latin typeface="Noto Sans KR"/>
                <a:ea typeface="Noto Sans KR"/>
                <a:cs typeface="Noto Sans KR"/>
                <a:sym typeface="Noto Sans KR"/>
              </a:rPr>
              <a:t>limited emojis</a:t>
            </a:r>
            <a:endParaRPr sz="1400">
              <a:latin typeface="Noto Sans KR"/>
              <a:ea typeface="Noto Sans KR"/>
              <a:cs typeface="Noto Sans KR"/>
              <a:sym typeface="Noto Sans KR"/>
            </a:endParaRPr>
          </a:p>
        </p:txBody>
      </p:sp>
      <p:sp>
        <p:nvSpPr>
          <p:cNvPr id="85" name="Google Shape;85;p16"/>
          <p:cNvSpPr/>
          <p:nvPr/>
        </p:nvSpPr>
        <p:spPr>
          <a:xfrm>
            <a:off x="3167725" y="3544688"/>
            <a:ext cx="171000" cy="220800"/>
          </a:xfrm>
          <a:prstGeom prst="downArrow">
            <a:avLst>
              <a:gd fmla="val 50000" name="adj1"/>
              <a:gd fmla="val 50000" name="adj2"/>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5759788" y="3544688"/>
            <a:ext cx="171000" cy="220800"/>
          </a:xfrm>
          <a:prstGeom prst="downArrow">
            <a:avLst>
              <a:gd fmla="val 50000" name="adj1"/>
              <a:gd fmla="val 50000" name="adj2"/>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3500">
                <a:latin typeface="Noto Sans KR"/>
                <a:ea typeface="Noto Sans KR"/>
                <a:cs typeface="Noto Sans KR"/>
                <a:sym typeface="Noto Sans KR"/>
              </a:rPr>
              <a:t>Thank you!</a:t>
            </a:r>
            <a:endParaRPr sz="3500"/>
          </a:p>
        </p:txBody>
      </p:sp>
      <p:sp>
        <p:nvSpPr>
          <p:cNvPr id="540" name="Google Shape;540;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541" name="Google Shape;541;p52"/>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But...</a:t>
            </a:r>
            <a:endParaRPr>
              <a:latin typeface="Noto Sans KR"/>
              <a:ea typeface="Noto Sans KR"/>
              <a:cs typeface="Noto Sans KR"/>
              <a:sym typeface="Noto Sans KR"/>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93" name="Google Shape;93;p17"/>
          <p:cNvPicPr preferRelativeResize="0"/>
          <p:nvPr/>
        </p:nvPicPr>
        <p:blipFill>
          <a:blip r:embed="rId3">
            <a:alphaModFix/>
          </a:blip>
          <a:stretch>
            <a:fillRect/>
          </a:stretch>
        </p:blipFill>
        <p:spPr>
          <a:xfrm>
            <a:off x="8527922" y="152397"/>
            <a:ext cx="463675" cy="463675"/>
          </a:xfrm>
          <a:prstGeom prst="rect">
            <a:avLst/>
          </a:prstGeom>
          <a:noFill/>
          <a:ln>
            <a:noFill/>
          </a:ln>
        </p:spPr>
      </p:pic>
      <p:pic>
        <p:nvPicPr>
          <p:cNvPr id="94" name="Google Shape;94;p17"/>
          <p:cNvPicPr preferRelativeResize="0"/>
          <p:nvPr/>
        </p:nvPicPr>
        <p:blipFill>
          <a:blip r:embed="rId4">
            <a:alphaModFix/>
          </a:blip>
          <a:stretch>
            <a:fillRect/>
          </a:stretch>
        </p:blipFill>
        <p:spPr>
          <a:xfrm>
            <a:off x="2077800" y="1645475"/>
            <a:ext cx="2350849" cy="1852549"/>
          </a:xfrm>
          <a:prstGeom prst="rect">
            <a:avLst/>
          </a:prstGeom>
          <a:noFill/>
          <a:ln>
            <a:noFill/>
          </a:ln>
        </p:spPr>
      </p:pic>
      <p:pic>
        <p:nvPicPr>
          <p:cNvPr id="95" name="Google Shape;95;p17"/>
          <p:cNvPicPr preferRelativeResize="0"/>
          <p:nvPr/>
        </p:nvPicPr>
        <p:blipFill>
          <a:blip r:embed="rId5">
            <a:alphaModFix/>
          </a:blip>
          <a:stretch>
            <a:fillRect/>
          </a:stretch>
        </p:blipFill>
        <p:spPr>
          <a:xfrm>
            <a:off x="4682483" y="1645475"/>
            <a:ext cx="2325618" cy="1852550"/>
          </a:xfrm>
          <a:prstGeom prst="rect">
            <a:avLst/>
          </a:prstGeom>
          <a:noFill/>
          <a:ln>
            <a:noFill/>
          </a:ln>
        </p:spPr>
      </p:pic>
      <p:sp>
        <p:nvSpPr>
          <p:cNvPr id="96" name="Google Shape;96;p17"/>
          <p:cNvSpPr txBox="1"/>
          <p:nvPr>
            <p:ph idx="1" type="body"/>
          </p:nvPr>
        </p:nvSpPr>
        <p:spPr>
          <a:xfrm>
            <a:off x="2077800" y="3812150"/>
            <a:ext cx="2350800" cy="11466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ko" sz="1400">
                <a:latin typeface="Noto Sans KR"/>
                <a:ea typeface="Noto Sans KR"/>
                <a:cs typeface="Noto Sans KR"/>
                <a:sym typeface="Noto Sans KR"/>
              </a:rPr>
              <a:t>need to know</a:t>
            </a:r>
            <a:endParaRPr sz="1400">
              <a:latin typeface="Noto Sans KR"/>
              <a:ea typeface="Noto Sans KR"/>
              <a:cs typeface="Noto Sans KR"/>
              <a:sym typeface="Noto Sans KR"/>
            </a:endParaRPr>
          </a:p>
          <a:p>
            <a:pPr indent="0" lvl="0" marL="0" rtl="0" algn="l">
              <a:lnSpc>
                <a:spcPct val="90000"/>
              </a:lnSpc>
              <a:spcBef>
                <a:spcPts val="1200"/>
              </a:spcBef>
              <a:spcAft>
                <a:spcPts val="0"/>
              </a:spcAft>
              <a:buNone/>
            </a:pPr>
            <a:r>
              <a:rPr lang="ko" sz="1400">
                <a:latin typeface="Noto Sans KR"/>
                <a:ea typeface="Noto Sans KR"/>
                <a:cs typeface="Noto Sans KR"/>
                <a:sym typeface="Noto Sans KR"/>
              </a:rPr>
              <a:t>the name of emoji </a:t>
            </a:r>
            <a:endParaRPr sz="1400">
              <a:latin typeface="Noto Sans KR"/>
              <a:ea typeface="Noto Sans KR"/>
              <a:cs typeface="Noto Sans KR"/>
              <a:sym typeface="Noto Sans KR"/>
            </a:endParaRPr>
          </a:p>
          <a:p>
            <a:pPr indent="0" lvl="0" marL="0" rtl="0" algn="l">
              <a:lnSpc>
                <a:spcPct val="90000"/>
              </a:lnSpc>
              <a:spcBef>
                <a:spcPts val="1200"/>
              </a:spcBef>
              <a:spcAft>
                <a:spcPts val="1200"/>
              </a:spcAft>
              <a:buNone/>
            </a:pPr>
            <a:r>
              <a:rPr lang="ko" sz="1400">
                <a:latin typeface="Noto Sans KR"/>
                <a:ea typeface="Noto Sans KR"/>
                <a:cs typeface="Noto Sans KR"/>
                <a:sym typeface="Noto Sans KR"/>
              </a:rPr>
              <a:t>in advance</a:t>
            </a:r>
            <a:endParaRPr sz="1400">
              <a:latin typeface="Noto Sans KR"/>
              <a:ea typeface="Noto Sans KR"/>
              <a:cs typeface="Noto Sans KR"/>
              <a:sym typeface="Noto Sans KR"/>
            </a:endParaRPr>
          </a:p>
        </p:txBody>
      </p:sp>
      <p:sp>
        <p:nvSpPr>
          <p:cNvPr id="97" name="Google Shape;97;p17"/>
          <p:cNvSpPr txBox="1"/>
          <p:nvPr>
            <p:ph idx="1" type="body"/>
          </p:nvPr>
        </p:nvSpPr>
        <p:spPr>
          <a:xfrm>
            <a:off x="311700" y="1069900"/>
            <a:ext cx="8520600" cy="651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ko">
                <a:solidFill>
                  <a:srgbClr val="FF0000"/>
                </a:solidFill>
                <a:latin typeface="Noto Sans KR"/>
                <a:ea typeface="Noto Sans KR"/>
                <a:cs typeface="Noto Sans KR"/>
                <a:sym typeface="Noto Sans KR"/>
              </a:rPr>
              <a:t>poor, naive, primitive, boring interface</a:t>
            </a:r>
            <a:endParaRPr i="1">
              <a:solidFill>
                <a:srgbClr val="FF0000"/>
              </a:solidFill>
              <a:latin typeface="Noto Sans KR"/>
              <a:ea typeface="Noto Sans KR"/>
              <a:cs typeface="Noto Sans KR"/>
              <a:sym typeface="Noto Sans KR"/>
            </a:endParaRPr>
          </a:p>
        </p:txBody>
      </p:sp>
      <p:sp>
        <p:nvSpPr>
          <p:cNvPr id="98" name="Google Shape;98;p17"/>
          <p:cNvSpPr txBox="1"/>
          <p:nvPr>
            <p:ph idx="1" type="body"/>
          </p:nvPr>
        </p:nvSpPr>
        <p:spPr>
          <a:xfrm>
            <a:off x="4669875" y="3812175"/>
            <a:ext cx="2350800" cy="11466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ko" sz="1400">
                <a:latin typeface="Noto Sans KR"/>
                <a:ea typeface="Noto Sans KR"/>
                <a:cs typeface="Noto Sans KR"/>
                <a:sym typeface="Noto Sans KR"/>
              </a:rPr>
              <a:t>limited emotions</a:t>
            </a:r>
            <a:endParaRPr sz="1400">
              <a:latin typeface="Noto Sans KR"/>
              <a:ea typeface="Noto Sans KR"/>
              <a:cs typeface="Noto Sans KR"/>
              <a:sym typeface="Noto Sans KR"/>
            </a:endParaRPr>
          </a:p>
          <a:p>
            <a:pPr indent="0" lvl="0" marL="0" rtl="0" algn="l">
              <a:lnSpc>
                <a:spcPct val="90000"/>
              </a:lnSpc>
              <a:spcBef>
                <a:spcPts val="1200"/>
              </a:spcBef>
              <a:spcAft>
                <a:spcPts val="0"/>
              </a:spcAft>
              <a:buNone/>
            </a:pPr>
            <a:r>
              <a:rPr lang="ko" sz="1400">
                <a:latin typeface="Noto Sans KR"/>
                <a:ea typeface="Noto Sans KR"/>
                <a:cs typeface="Noto Sans KR"/>
                <a:sym typeface="Noto Sans KR"/>
              </a:rPr>
              <a:t>&amp;</a:t>
            </a:r>
            <a:endParaRPr sz="1400">
              <a:latin typeface="Noto Sans KR"/>
              <a:ea typeface="Noto Sans KR"/>
              <a:cs typeface="Noto Sans KR"/>
              <a:sym typeface="Noto Sans KR"/>
            </a:endParaRPr>
          </a:p>
          <a:p>
            <a:pPr indent="0" lvl="0" marL="0" rtl="0" algn="l">
              <a:lnSpc>
                <a:spcPct val="90000"/>
              </a:lnSpc>
              <a:spcBef>
                <a:spcPts val="1200"/>
              </a:spcBef>
              <a:spcAft>
                <a:spcPts val="1200"/>
              </a:spcAft>
              <a:buNone/>
            </a:pPr>
            <a:r>
              <a:rPr lang="ko" sz="1400">
                <a:latin typeface="Noto Sans KR"/>
                <a:ea typeface="Noto Sans KR"/>
                <a:cs typeface="Noto Sans KR"/>
                <a:sym typeface="Noto Sans KR"/>
              </a:rPr>
              <a:t>limited emojis</a:t>
            </a:r>
            <a:endParaRPr sz="1400">
              <a:latin typeface="Noto Sans KR"/>
              <a:ea typeface="Noto Sans KR"/>
              <a:cs typeface="Noto Sans KR"/>
              <a:sym typeface="Noto Sans KR"/>
            </a:endParaRPr>
          </a:p>
        </p:txBody>
      </p:sp>
      <p:sp>
        <p:nvSpPr>
          <p:cNvPr id="99" name="Google Shape;99;p17"/>
          <p:cNvSpPr/>
          <p:nvPr/>
        </p:nvSpPr>
        <p:spPr>
          <a:xfrm>
            <a:off x="3167725" y="3544688"/>
            <a:ext cx="171000" cy="220800"/>
          </a:xfrm>
          <a:prstGeom prst="downArrow">
            <a:avLst>
              <a:gd fmla="val 50000" name="adj1"/>
              <a:gd fmla="val 50000" name="adj2"/>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5759788" y="3544688"/>
            <a:ext cx="171000" cy="220800"/>
          </a:xfrm>
          <a:prstGeom prst="downArrow">
            <a:avLst>
              <a:gd fmla="val 50000" name="adj1"/>
              <a:gd fmla="val 50000" name="adj2"/>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7"/>
          <p:cNvGrpSpPr/>
          <p:nvPr/>
        </p:nvGrpSpPr>
        <p:grpSpPr>
          <a:xfrm>
            <a:off x="2723574" y="1796706"/>
            <a:ext cx="3696859" cy="2057439"/>
            <a:chOff x="3396125" y="2094975"/>
            <a:chExt cx="2258728" cy="1071025"/>
          </a:xfrm>
        </p:grpSpPr>
        <p:pic>
          <p:nvPicPr>
            <p:cNvPr id="102" name="Google Shape;102;p17"/>
            <p:cNvPicPr preferRelativeResize="0"/>
            <p:nvPr/>
          </p:nvPicPr>
          <p:blipFill rotWithShape="1">
            <a:blip r:embed="rId6">
              <a:alphaModFix amt="65000"/>
            </a:blip>
            <a:srcRect b="30146" l="0" r="0" t="20850"/>
            <a:stretch/>
          </p:blipFill>
          <p:spPr>
            <a:xfrm>
              <a:off x="3396150" y="2095000"/>
              <a:ext cx="2258703" cy="1071000"/>
            </a:xfrm>
            <a:prstGeom prst="rect">
              <a:avLst/>
            </a:prstGeom>
            <a:noFill/>
            <a:ln>
              <a:noFill/>
            </a:ln>
            <a:effectLst>
              <a:outerShdw blurRad="57150" rotWithShape="0" algn="bl" dir="2580000" dist="47625">
                <a:srgbClr val="000000">
                  <a:alpha val="33000"/>
                </a:srgbClr>
              </a:outerShdw>
            </a:effectLst>
          </p:spPr>
        </p:pic>
        <p:sp>
          <p:nvSpPr>
            <p:cNvPr id="103" name="Google Shape;103;p17"/>
            <p:cNvSpPr/>
            <p:nvPr/>
          </p:nvSpPr>
          <p:spPr>
            <a:xfrm>
              <a:off x="3396125" y="2094975"/>
              <a:ext cx="2258700" cy="1071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2400">
                  <a:solidFill>
                    <a:schemeClr val="lt1"/>
                  </a:solidFill>
                  <a:highlight>
                    <a:srgbClr val="000000"/>
                  </a:highlight>
                  <a:latin typeface="Noto Sans KR"/>
                  <a:ea typeface="Noto Sans KR"/>
                  <a:cs typeface="Noto Sans KR"/>
                  <a:sym typeface="Noto Sans KR"/>
                </a:rPr>
                <a:t>Can’t we do better?</a:t>
              </a:r>
              <a:endParaRPr sz="2400">
                <a:solidFill>
                  <a:schemeClr val="lt1"/>
                </a:solidFill>
                <a:highlight>
                  <a:srgbClr val="000000"/>
                </a:highlight>
                <a:latin typeface="Noto Sans KR"/>
                <a:ea typeface="Noto Sans KR"/>
                <a:cs typeface="Noto Sans KR"/>
                <a:sym typeface="Noto Sans K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4000">
                <a:latin typeface="Noto Sans KR"/>
                <a:ea typeface="Noto Sans KR"/>
                <a:cs typeface="Noto Sans KR"/>
                <a:sym typeface="Noto Sans KR"/>
              </a:rPr>
              <a:t>Proposed idea</a:t>
            </a:r>
            <a:endParaRPr sz="4000"/>
          </a:p>
        </p:txBody>
      </p:sp>
      <p:sp>
        <p:nvSpPr>
          <p:cNvPr id="109" name="Google Shape;10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110" name="Google Shape;110;p18"/>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Problem &amp; Solution</a:t>
            </a:r>
            <a:endParaRPr>
              <a:latin typeface="Noto Sans KR"/>
              <a:ea typeface="Noto Sans KR"/>
              <a:cs typeface="Noto Sans KR"/>
              <a:sym typeface="Noto Sans KR"/>
            </a:endParaRPr>
          </a:p>
        </p:txBody>
      </p:sp>
      <p:sp>
        <p:nvSpPr>
          <p:cNvPr id="116" name="Google Shape;11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117" name="Google Shape;117;p19"/>
          <p:cNvPicPr preferRelativeResize="0"/>
          <p:nvPr/>
        </p:nvPicPr>
        <p:blipFill>
          <a:blip r:embed="rId3">
            <a:alphaModFix/>
          </a:blip>
          <a:stretch>
            <a:fillRect/>
          </a:stretch>
        </p:blipFill>
        <p:spPr>
          <a:xfrm>
            <a:off x="8527922" y="152397"/>
            <a:ext cx="463675" cy="463675"/>
          </a:xfrm>
          <a:prstGeom prst="rect">
            <a:avLst/>
          </a:prstGeom>
          <a:noFill/>
          <a:ln>
            <a:noFill/>
          </a:ln>
        </p:spPr>
      </p:pic>
      <p:graphicFrame>
        <p:nvGraphicFramePr>
          <p:cNvPr id="118" name="Google Shape;118;p19"/>
          <p:cNvGraphicFramePr/>
          <p:nvPr/>
        </p:nvGraphicFramePr>
        <p:xfrm>
          <a:off x="433125" y="1196075"/>
          <a:ext cx="3000000" cy="3000000"/>
        </p:xfrm>
        <a:graphic>
          <a:graphicData uri="http://schemas.openxmlformats.org/drawingml/2006/table">
            <a:tbl>
              <a:tblPr>
                <a:noFill/>
                <a:tableStyleId>{952C3593-48DE-4DA3-B4C5-0038D6340435}</a:tableStyleId>
              </a:tblPr>
              <a:tblGrid>
                <a:gridCol w="4138875"/>
                <a:gridCol w="4163600"/>
              </a:tblGrid>
              <a:tr h="448000">
                <a:tc>
                  <a:txBody>
                    <a:bodyPr/>
                    <a:lstStyle/>
                    <a:p>
                      <a:pPr indent="0" lvl="0" marL="0" rtl="0" algn="ctr">
                        <a:spcBef>
                          <a:spcPts val="0"/>
                        </a:spcBef>
                        <a:spcAft>
                          <a:spcPts val="0"/>
                        </a:spcAft>
                        <a:buNone/>
                      </a:pPr>
                      <a:r>
                        <a:rPr lang="ko"/>
                        <a:t>Problem</a:t>
                      </a:r>
                      <a:endParaRPr/>
                    </a:p>
                  </a:txBody>
                  <a:tcPr marT="91425" marB="91425" marR="91425" marL="91425"/>
                </a:tc>
                <a:tc>
                  <a:txBody>
                    <a:bodyPr/>
                    <a:lstStyle/>
                    <a:p>
                      <a:pPr indent="0" lvl="0" marL="0" rtl="0" algn="ctr">
                        <a:spcBef>
                          <a:spcPts val="0"/>
                        </a:spcBef>
                        <a:spcAft>
                          <a:spcPts val="0"/>
                        </a:spcAft>
                        <a:buNone/>
                      </a:pPr>
                      <a:r>
                        <a:rPr lang="ko"/>
                        <a:t>Solution</a:t>
                      </a:r>
                      <a:endParaRPr/>
                    </a:p>
                  </a:txBody>
                  <a:tcPr marT="91425" marB="91425" marR="91425" marL="91425"/>
                </a:tc>
              </a:tr>
              <a:tr h="1528700">
                <a:tc>
                  <a:txBody>
                    <a:bodyPr/>
                    <a:lstStyle/>
                    <a:p>
                      <a:pPr indent="0" lvl="0" marL="0" rtl="0" algn="ctr">
                        <a:spcBef>
                          <a:spcPts val="0"/>
                        </a:spcBef>
                        <a:spcAft>
                          <a:spcPts val="0"/>
                        </a:spcAft>
                        <a:buNone/>
                      </a:pPr>
                      <a:r>
                        <a:rPr lang="ko" sz="1700"/>
                        <a:t>Should scroll down to find the emoji</a:t>
                      </a:r>
                      <a:endParaRPr sz="1700"/>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r h="1691500">
                <a:tc>
                  <a:txBody>
                    <a:bodyPr/>
                    <a:lstStyle/>
                    <a:p>
                      <a:pPr indent="0" lvl="0" marL="0" rtl="0" algn="ctr">
                        <a:spcBef>
                          <a:spcPts val="0"/>
                        </a:spcBef>
                        <a:spcAft>
                          <a:spcPts val="0"/>
                        </a:spcAft>
                        <a:buNone/>
                      </a:pPr>
                      <a:r>
                        <a:rPr lang="ko" sz="1700"/>
                        <a:t>Limited emotions &amp; emojis</a:t>
                      </a:r>
                      <a:endParaRPr sz="1700"/>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19" name="Google Shape;119;p19"/>
          <p:cNvPicPr preferRelativeResize="0"/>
          <p:nvPr/>
        </p:nvPicPr>
        <p:blipFill>
          <a:blip r:embed="rId4">
            <a:alphaModFix/>
          </a:blip>
          <a:stretch>
            <a:fillRect/>
          </a:stretch>
        </p:blipFill>
        <p:spPr>
          <a:xfrm>
            <a:off x="7497450" y="1753000"/>
            <a:ext cx="1170925" cy="1262750"/>
          </a:xfrm>
          <a:prstGeom prst="rect">
            <a:avLst/>
          </a:prstGeom>
          <a:noFill/>
          <a:ln>
            <a:noFill/>
          </a:ln>
        </p:spPr>
      </p:pic>
      <p:sp>
        <p:nvSpPr>
          <p:cNvPr id="120" name="Google Shape;120;p19"/>
          <p:cNvSpPr/>
          <p:nvPr/>
        </p:nvSpPr>
        <p:spPr>
          <a:xfrm>
            <a:off x="6726700" y="2161275"/>
            <a:ext cx="5487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9"/>
          <p:cNvPicPr preferRelativeResize="0"/>
          <p:nvPr/>
        </p:nvPicPr>
        <p:blipFill>
          <a:blip r:embed="rId5">
            <a:alphaModFix/>
          </a:blip>
          <a:stretch>
            <a:fillRect/>
          </a:stretch>
        </p:blipFill>
        <p:spPr>
          <a:xfrm>
            <a:off x="5711802" y="3260100"/>
            <a:ext cx="1877300" cy="1528651"/>
          </a:xfrm>
          <a:prstGeom prst="rect">
            <a:avLst/>
          </a:prstGeom>
          <a:noFill/>
          <a:ln>
            <a:noFill/>
          </a:ln>
        </p:spPr>
      </p:pic>
      <p:pic>
        <p:nvPicPr>
          <p:cNvPr id="122" name="Google Shape;122;p19"/>
          <p:cNvPicPr preferRelativeResize="0"/>
          <p:nvPr/>
        </p:nvPicPr>
        <p:blipFill>
          <a:blip r:embed="rId6">
            <a:alphaModFix/>
          </a:blip>
          <a:stretch>
            <a:fillRect/>
          </a:stretch>
        </p:blipFill>
        <p:spPr>
          <a:xfrm>
            <a:off x="4677075" y="1863600"/>
            <a:ext cx="1754100" cy="1168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4000">
                <a:latin typeface="Noto Sans KR"/>
                <a:ea typeface="Noto Sans KR"/>
                <a:cs typeface="Noto Sans KR"/>
                <a:sym typeface="Noto Sans KR"/>
              </a:rPr>
              <a:t>Demo</a:t>
            </a:r>
            <a:endParaRPr sz="4000"/>
          </a:p>
        </p:txBody>
      </p:sp>
      <p:sp>
        <p:nvSpPr>
          <p:cNvPr id="128" name="Google Shape;12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129" name="Google Shape;129;p20"/>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latin typeface="Noto Sans KR"/>
                <a:ea typeface="Noto Sans KR"/>
                <a:cs typeface="Noto Sans KR"/>
                <a:sym typeface="Noto Sans KR"/>
              </a:rPr>
              <a:t>Demo</a:t>
            </a:r>
            <a:endParaRPr>
              <a:latin typeface="Noto Sans KR"/>
              <a:ea typeface="Noto Sans KR"/>
              <a:cs typeface="Noto Sans KR"/>
              <a:sym typeface="Noto Sans KR"/>
            </a:endParaRPr>
          </a:p>
        </p:txBody>
      </p:sp>
      <p:sp>
        <p:nvSpPr>
          <p:cNvPr id="135" name="Google Shape;13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Font typeface="Noto Sans KR"/>
              <a:buChar char="●"/>
            </a:pPr>
            <a:r>
              <a:rPr lang="ko" sz="1700">
                <a:latin typeface="Noto Sans KR"/>
                <a:ea typeface="Noto Sans KR"/>
                <a:cs typeface="Noto Sans KR"/>
                <a:sym typeface="Noto Sans KR"/>
              </a:rPr>
              <a:t>Basic Keyboard, with Camera Feature Integrated.</a:t>
            </a:r>
            <a:endParaRPr sz="1700">
              <a:latin typeface="Noto Sans KR"/>
              <a:ea typeface="Noto Sans KR"/>
              <a:cs typeface="Noto Sans KR"/>
              <a:sym typeface="Noto Sans KR"/>
            </a:endParaRPr>
          </a:p>
          <a:p>
            <a:pPr indent="-336550" lvl="0" marL="457200" rtl="0" algn="l">
              <a:lnSpc>
                <a:spcPct val="150000"/>
              </a:lnSpc>
              <a:spcBef>
                <a:spcPts val="0"/>
              </a:spcBef>
              <a:spcAft>
                <a:spcPts val="0"/>
              </a:spcAft>
              <a:buSzPts val="1700"/>
              <a:buFont typeface="Noto Sans KR"/>
              <a:buChar char="●"/>
            </a:pPr>
            <a:r>
              <a:rPr lang="ko" sz="1700">
                <a:latin typeface="Noto Sans KR"/>
                <a:ea typeface="Noto Sans KR"/>
                <a:cs typeface="Noto Sans KR"/>
                <a:sym typeface="Noto Sans KR"/>
              </a:rPr>
              <a:t>Analyzing Real Time Video and Recommend Emoji based on user face emotion</a:t>
            </a:r>
            <a:endParaRPr sz="1700">
              <a:latin typeface="Noto Sans KR"/>
              <a:ea typeface="Noto Sans KR"/>
              <a:cs typeface="Noto Sans KR"/>
              <a:sym typeface="Noto Sans KR"/>
            </a:endParaRPr>
          </a:p>
          <a:p>
            <a:pPr indent="-336550" lvl="0" marL="457200" rtl="0" algn="l">
              <a:lnSpc>
                <a:spcPct val="150000"/>
              </a:lnSpc>
              <a:spcBef>
                <a:spcPts val="0"/>
              </a:spcBef>
              <a:spcAft>
                <a:spcPts val="0"/>
              </a:spcAft>
              <a:buSzPts val="1700"/>
              <a:buFont typeface="Noto Sans KR"/>
              <a:buChar char="●"/>
            </a:pPr>
            <a:r>
              <a:rPr lang="ko" sz="1700">
                <a:latin typeface="Noto Sans KR"/>
                <a:ea typeface="Noto Sans KR"/>
                <a:cs typeface="Noto Sans KR"/>
                <a:sym typeface="Noto Sans KR"/>
              </a:rPr>
              <a:t>Traversing emoji graph</a:t>
            </a:r>
            <a:endParaRPr sz="1700">
              <a:latin typeface="Noto Sans KR"/>
              <a:ea typeface="Noto Sans KR"/>
              <a:cs typeface="Noto Sans KR"/>
              <a:sym typeface="Noto Sans KR"/>
            </a:endParaRPr>
          </a:p>
          <a:p>
            <a:pPr indent="-336550" lvl="0" marL="457200" rtl="0" algn="l">
              <a:lnSpc>
                <a:spcPct val="150000"/>
              </a:lnSpc>
              <a:spcBef>
                <a:spcPts val="0"/>
              </a:spcBef>
              <a:spcAft>
                <a:spcPts val="0"/>
              </a:spcAft>
              <a:buSzPts val="1700"/>
              <a:buFont typeface="Noto Sans KR"/>
              <a:buChar char="●"/>
            </a:pPr>
            <a:r>
              <a:rPr lang="ko" sz="1700">
                <a:latin typeface="Noto Sans KR"/>
                <a:ea typeface="Noto Sans KR"/>
                <a:cs typeface="Noto Sans KR"/>
                <a:sym typeface="Noto Sans KR"/>
              </a:rPr>
              <a:t>Customize sensitivity of perceived emotion</a:t>
            </a:r>
            <a:endParaRPr sz="1700">
              <a:latin typeface="Noto Sans KR"/>
              <a:ea typeface="Noto Sans KR"/>
              <a:cs typeface="Noto Sans KR"/>
              <a:sym typeface="Noto Sans KR"/>
            </a:endParaRPr>
          </a:p>
        </p:txBody>
      </p:sp>
      <p:sp>
        <p:nvSpPr>
          <p:cNvPr id="136" name="Google Shape;13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ko"/>
              <a:t>‹#›</a:t>
            </a:fld>
            <a:endParaRPr/>
          </a:p>
        </p:txBody>
      </p:sp>
      <p:pic>
        <p:nvPicPr>
          <p:cNvPr id="137" name="Google Shape;137;p21"/>
          <p:cNvPicPr preferRelativeResize="0"/>
          <p:nvPr/>
        </p:nvPicPr>
        <p:blipFill>
          <a:blip r:embed="rId3">
            <a:alphaModFix/>
          </a:blip>
          <a:stretch>
            <a:fillRect/>
          </a:stretch>
        </p:blipFill>
        <p:spPr>
          <a:xfrm>
            <a:off x="8527922" y="152397"/>
            <a:ext cx="463675" cy="46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